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9"/>
  </p:notesMasterIdLst>
  <p:sldIdLst>
    <p:sldId id="1100" r:id="rId2"/>
    <p:sldId id="784" r:id="rId3"/>
    <p:sldId id="1138" r:id="rId4"/>
    <p:sldId id="967" r:id="rId5"/>
    <p:sldId id="1147" r:id="rId6"/>
    <p:sldId id="1113" r:id="rId7"/>
    <p:sldId id="1114" r:id="rId8"/>
    <p:sldId id="1115" r:id="rId9"/>
    <p:sldId id="1116" r:id="rId10"/>
    <p:sldId id="1117" r:id="rId11"/>
    <p:sldId id="1118" r:id="rId12"/>
    <p:sldId id="1119" r:id="rId13"/>
    <p:sldId id="1120" r:id="rId14"/>
    <p:sldId id="1121" r:id="rId15"/>
    <p:sldId id="1122" r:id="rId16"/>
    <p:sldId id="1123" r:id="rId17"/>
    <p:sldId id="1124" r:id="rId18"/>
    <p:sldId id="1125" r:id="rId19"/>
    <p:sldId id="1126" r:id="rId20"/>
    <p:sldId id="1127" r:id="rId21"/>
    <p:sldId id="1128" r:id="rId22"/>
    <p:sldId id="1129" r:id="rId23"/>
    <p:sldId id="1130" r:id="rId24"/>
    <p:sldId id="1131" r:id="rId25"/>
    <p:sldId id="1132" r:id="rId26"/>
    <p:sldId id="1133" r:id="rId27"/>
    <p:sldId id="1134" r:id="rId28"/>
    <p:sldId id="1135" r:id="rId29"/>
    <p:sldId id="1136" r:id="rId30"/>
    <p:sldId id="1137" r:id="rId31"/>
    <p:sldId id="1148" r:id="rId32"/>
    <p:sldId id="1067" r:id="rId33"/>
    <p:sldId id="1157" r:id="rId34"/>
    <p:sldId id="1097" r:id="rId35"/>
    <p:sldId id="1098" r:id="rId36"/>
    <p:sldId id="1099" r:id="rId37"/>
    <p:sldId id="1149" r:id="rId38"/>
    <p:sldId id="1165" r:id="rId39"/>
    <p:sldId id="1075" r:id="rId40"/>
    <p:sldId id="1080" r:id="rId41"/>
    <p:sldId id="1166" r:id="rId42"/>
    <p:sldId id="1020" r:id="rId43"/>
    <p:sldId id="1021" r:id="rId44"/>
    <p:sldId id="1167" r:id="rId45"/>
    <p:sldId id="1160" r:id="rId46"/>
    <p:sldId id="1151" r:id="rId47"/>
    <p:sldId id="1152" r:id="rId48"/>
    <p:sldId id="1153" r:id="rId49"/>
    <p:sldId id="1154" r:id="rId50"/>
    <p:sldId id="1155" r:id="rId51"/>
    <p:sldId id="1112" r:id="rId52"/>
    <p:sldId id="1111" r:id="rId53"/>
    <p:sldId id="1110" r:id="rId54"/>
    <p:sldId id="1150" r:id="rId55"/>
    <p:sldId id="1055" r:id="rId56"/>
    <p:sldId id="1096" r:id="rId57"/>
    <p:sldId id="662" r:id="rId58"/>
  </p:sldIdLst>
  <p:sldSz cx="9144000" cy="5143500" type="screen16x9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20ADDC-2D86-43C0-921D-13F9ABC2B217}">
          <p14:sldIdLst>
            <p14:sldId id="1100"/>
            <p14:sldId id="784"/>
            <p14:sldId id="1138"/>
            <p14:sldId id="967"/>
            <p14:sldId id="1147"/>
            <p14:sldId id="1113"/>
            <p14:sldId id="1114"/>
            <p14:sldId id="1115"/>
            <p14:sldId id="1116"/>
            <p14:sldId id="1117"/>
            <p14:sldId id="1118"/>
            <p14:sldId id="1119"/>
            <p14:sldId id="1120"/>
            <p14:sldId id="1121"/>
            <p14:sldId id="1122"/>
            <p14:sldId id="1123"/>
            <p14:sldId id="1124"/>
            <p14:sldId id="1125"/>
            <p14:sldId id="1126"/>
            <p14:sldId id="1127"/>
            <p14:sldId id="1128"/>
            <p14:sldId id="1129"/>
            <p14:sldId id="1130"/>
            <p14:sldId id="1131"/>
            <p14:sldId id="1132"/>
            <p14:sldId id="1133"/>
            <p14:sldId id="1134"/>
            <p14:sldId id="1135"/>
            <p14:sldId id="1136"/>
            <p14:sldId id="1137"/>
            <p14:sldId id="1148"/>
            <p14:sldId id="1067"/>
            <p14:sldId id="1157"/>
            <p14:sldId id="1097"/>
            <p14:sldId id="1098"/>
            <p14:sldId id="1099"/>
            <p14:sldId id="1149"/>
            <p14:sldId id="1165"/>
            <p14:sldId id="1075"/>
            <p14:sldId id="1080"/>
            <p14:sldId id="1166"/>
            <p14:sldId id="1020"/>
            <p14:sldId id="1021"/>
            <p14:sldId id="1167"/>
            <p14:sldId id="1160"/>
            <p14:sldId id="1151"/>
            <p14:sldId id="1152"/>
            <p14:sldId id="1153"/>
            <p14:sldId id="1154"/>
            <p14:sldId id="1155"/>
            <p14:sldId id="1112"/>
            <p14:sldId id="1111"/>
            <p14:sldId id="1110"/>
            <p14:sldId id="1150"/>
            <p14:sldId id="1055"/>
            <p14:sldId id="1096"/>
            <p14:sldId id="6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 Walker" initials="P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343" autoAdjust="0"/>
  </p:normalViewPr>
  <p:slideViewPr>
    <p:cSldViewPr>
      <p:cViewPr varScale="1">
        <p:scale>
          <a:sx n="140" d="100"/>
          <a:sy n="140" d="100"/>
        </p:scale>
        <p:origin x="69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04" y="-108"/>
      </p:cViewPr>
      <p:guideLst>
        <p:guide orient="horz" pos="290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PS3-QC-SRV\Departments\Budget\KStone\10-Year%20CST%20&amp;%20Permits%20-%20IF%20Focus%20Grou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'Study 2024-2033'!$B$11:$K$11</c:f>
              <c:strCache>
                <c:ptCount val="10"/>
                <c:pt idx="0">
                  <c:v>FY 23-24</c:v>
                </c:pt>
                <c:pt idx="1">
                  <c:v>FY 24-25</c:v>
                </c:pt>
                <c:pt idx="2">
                  <c:v>FY 25-26</c:v>
                </c:pt>
                <c:pt idx="3">
                  <c:v>FY 26-27</c:v>
                </c:pt>
                <c:pt idx="4">
                  <c:v>FY 27-28</c:v>
                </c:pt>
                <c:pt idx="5">
                  <c:v>FY 28-29</c:v>
                </c:pt>
                <c:pt idx="6">
                  <c:v>FY 29-30</c:v>
                </c:pt>
                <c:pt idx="7">
                  <c:v>FY 30-31</c:v>
                </c:pt>
                <c:pt idx="8">
                  <c:v>FY 31-32</c:v>
                </c:pt>
                <c:pt idx="9">
                  <c:v>FY 32-33</c:v>
                </c:pt>
              </c:strCache>
            </c:strRef>
          </c:cat>
          <c:val>
            <c:numRef>
              <c:f>'Study 2024-2033'!$B$14:$K$14</c:f>
              <c:numCache>
                <c:formatCode>_("$"* #,##0_);_("$"* \(#,##0\);_("$"* "-"??_);_(@_)</c:formatCode>
                <c:ptCount val="10"/>
                <c:pt idx="0">
                  <c:v>16991250</c:v>
                </c:pt>
                <c:pt idx="1">
                  <c:v>15363885</c:v>
                </c:pt>
                <c:pt idx="2">
                  <c:v>21399538</c:v>
                </c:pt>
                <c:pt idx="3">
                  <c:v>24704113</c:v>
                </c:pt>
                <c:pt idx="4">
                  <c:v>19770614</c:v>
                </c:pt>
                <c:pt idx="5">
                  <c:v>12361058</c:v>
                </c:pt>
                <c:pt idx="6">
                  <c:v>10620708</c:v>
                </c:pt>
                <c:pt idx="7">
                  <c:v>8929628</c:v>
                </c:pt>
                <c:pt idx="8">
                  <c:v>7424355</c:v>
                </c:pt>
                <c:pt idx="9">
                  <c:v>7177221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B1-40E1-8C48-0FC442549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503056"/>
        <c:axId val="827693663"/>
      </c:barChart>
      <c:catAx>
        <c:axId val="9050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693663"/>
        <c:crosses val="autoZero"/>
        <c:auto val="1"/>
        <c:lblAlgn val="ctr"/>
        <c:lblOffset val="100"/>
        <c:noMultiLvlLbl val="0"/>
      </c:catAx>
      <c:valAx>
        <c:axId val="827693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50305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3961020564501329E-2"/>
                <c:y val="0.4481268927922471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55CA4-4BC1-4651-BEF0-C9EBC89455CD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854"/>
            <a:ext cx="548640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7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527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B9B23-781F-4970-9FBD-AF61C17E65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9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B9B23-781F-4970-9FBD-AF61C17E65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49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39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503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4:notes"/>
          <p:cNvSpPr txBox="1">
            <a:spLocks noGrp="1"/>
          </p:cNvSpPr>
          <p:nvPr>
            <p:ph type="body" idx="1"/>
          </p:nvPr>
        </p:nvSpPr>
        <p:spPr>
          <a:xfrm>
            <a:off x="702310" y="4422545"/>
            <a:ext cx="5618480" cy="4188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00" tIns="46187" rIns="92400" bIns="46187" anchor="t" anchorCtr="0">
            <a:noAutofit/>
          </a:bodyPr>
          <a:lstStyle/>
          <a:p>
            <a:pPr marL="457076" indent="-228538"/>
            <a:endParaRPr dirty="0"/>
          </a:p>
        </p:txBody>
      </p:sp>
      <p:sp>
        <p:nvSpPr>
          <p:cNvPr id="175" name="Google Shape;175;p4:notes"/>
          <p:cNvSpPr txBox="1">
            <a:spLocks noGrp="1"/>
          </p:cNvSpPr>
          <p:nvPr>
            <p:ph type="sldNum" idx="12"/>
          </p:nvPr>
        </p:nvSpPr>
        <p:spPr>
          <a:xfrm>
            <a:off x="3978132" y="8841888"/>
            <a:ext cx="3043343" cy="465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00" tIns="46187" rIns="92400" bIns="46187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40</a:t>
            </a:fld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38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B9B23-781F-4970-9FBD-AF61C17E653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3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B9B23-781F-4970-9FBD-AF61C17E653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20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B9B23-781F-4970-9FBD-AF61C17E653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1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B9B23-781F-4970-9FBD-AF61C17E653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15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B9B23-781F-4970-9FBD-AF61C17E6532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60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B9B23-781F-4970-9FBD-AF61C17E6532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48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B9B23-781F-4970-9FBD-AF61C17E6532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7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B9B23-781F-4970-9FBD-AF61C17E6532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5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B9B23-781F-4970-9FBD-AF61C17E65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73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9588" y="700088"/>
            <a:ext cx="6254750" cy="3517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62311-0A9A-4DCA-A742-B1D15BA9E055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74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9588" y="700088"/>
            <a:ext cx="6254750" cy="3517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62311-0A9A-4DCA-A742-B1D15BA9E055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4:notes"/>
          <p:cNvSpPr txBox="1">
            <a:spLocks noGrp="1"/>
          </p:cNvSpPr>
          <p:nvPr>
            <p:ph type="body" idx="1"/>
          </p:nvPr>
        </p:nvSpPr>
        <p:spPr>
          <a:xfrm>
            <a:off x="702310" y="4422545"/>
            <a:ext cx="5618480" cy="4188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00" tIns="46187" rIns="92400" bIns="46187" anchor="t" anchorCtr="0">
            <a:noAutofit/>
          </a:bodyPr>
          <a:lstStyle/>
          <a:p>
            <a:pPr marL="457076" indent="-228538"/>
            <a:endParaRPr dirty="0"/>
          </a:p>
        </p:txBody>
      </p:sp>
      <p:sp>
        <p:nvSpPr>
          <p:cNvPr id="175" name="Google Shape;175;p4:notes"/>
          <p:cNvSpPr txBox="1">
            <a:spLocks noGrp="1"/>
          </p:cNvSpPr>
          <p:nvPr>
            <p:ph type="sldNum" idx="12"/>
          </p:nvPr>
        </p:nvSpPr>
        <p:spPr>
          <a:xfrm>
            <a:off x="3978132" y="8841888"/>
            <a:ext cx="3043343" cy="465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00" tIns="46187" rIns="92400" bIns="46187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</a:t>
            </a:fld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590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B9B23-781F-4970-9FBD-AF61C17E65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37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4:notes"/>
          <p:cNvSpPr txBox="1">
            <a:spLocks noGrp="1"/>
          </p:cNvSpPr>
          <p:nvPr>
            <p:ph type="body" idx="1"/>
          </p:nvPr>
        </p:nvSpPr>
        <p:spPr>
          <a:xfrm>
            <a:off x="702310" y="4422545"/>
            <a:ext cx="5618480" cy="4188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00" tIns="46187" rIns="92400" bIns="46187" anchor="t" anchorCtr="0">
            <a:noAutofit/>
          </a:bodyPr>
          <a:lstStyle/>
          <a:p>
            <a:pPr marL="457076" indent="-228538"/>
            <a:r>
              <a:rPr lang="en-US" dirty="0"/>
              <a:t>No updates to this map this quarter.  We are hopefully going to have a few for our next meeting.</a:t>
            </a:r>
            <a:endParaRPr dirty="0"/>
          </a:p>
        </p:txBody>
      </p:sp>
      <p:sp>
        <p:nvSpPr>
          <p:cNvPr id="175" name="Google Shape;175;p4:notes"/>
          <p:cNvSpPr txBox="1">
            <a:spLocks noGrp="1"/>
          </p:cNvSpPr>
          <p:nvPr>
            <p:ph type="sldNum" idx="12"/>
          </p:nvPr>
        </p:nvSpPr>
        <p:spPr>
          <a:xfrm>
            <a:off x="3978132" y="8841888"/>
            <a:ext cx="3043343" cy="465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00" tIns="46187" rIns="92400" bIns="4618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24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449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32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3581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B9B23-781F-4970-9FBD-AF61C17E653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2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B9B23-781F-4970-9FBD-AF61C17E653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4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B9B23-781F-4970-9FBD-AF61C17E653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7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597820"/>
            <a:ext cx="6172200" cy="1102519"/>
          </a:xfrm>
        </p:spPr>
        <p:txBody>
          <a:bodyPr/>
          <a:lstStyle>
            <a:lvl1pPr>
              <a:defRPr sz="2400" b="0" i="0">
                <a:latin typeface="Trajan Pro"/>
                <a:cs typeface="Trajan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914650"/>
            <a:ext cx="6172200" cy="1200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latin typeface="+mj-lt"/>
              </a:defRPr>
            </a:lvl1pPr>
          </a:lstStyle>
          <a:p>
            <a:fld id="{5A2794A8-393A-4051-839D-11B9C9BD3D4C}" type="datetime1">
              <a:rPr lang="en-US" smtClean="0"/>
              <a:t>5/13/2024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latin typeface="+mj-lt"/>
              </a:defRPr>
            </a:lvl1pPr>
          </a:lstStyle>
          <a:p>
            <a:fld id="{819B4A0B-01FB-41C0-A421-96E3C8756D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08FD30-F8CB-4231-A397-ADE0C01183A7}" type="datetime1">
              <a:rPr lang="en-US" smtClean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B4A0B-01FB-41C0-A421-96E3C8756D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205980"/>
            <a:ext cx="44196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C1D085-20D6-4FBC-9AFC-2CDC06435524}" type="datetime1">
              <a:rPr lang="en-US" smtClean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B4A0B-01FB-41C0-A421-96E3C8756D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1_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2057400" y="4767264"/>
            <a:ext cx="1676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3962400" y="4767264"/>
            <a:ext cx="3124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7339017" y="4767264"/>
            <a:ext cx="134778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009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05979"/>
            <a:ext cx="6629400" cy="857250"/>
          </a:xfrm>
        </p:spPr>
        <p:txBody>
          <a:bodyPr>
            <a:noAutofit/>
          </a:bodyPr>
          <a:lstStyle>
            <a:lvl1pPr>
              <a:defRPr sz="2800">
                <a:latin typeface="Trajan Pro"/>
                <a:cs typeface="Trajan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00150"/>
            <a:ext cx="6629400" cy="3771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A3B9B-A803-42B8-80E2-5FD106E5CB9A}" type="datetime1">
              <a:rPr lang="en-US" smtClean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B4A0B-01FB-41C0-A421-96E3C8756D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3" y="3305177"/>
            <a:ext cx="6437313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3" y="2180035"/>
            <a:ext cx="6437313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F8B8B-C864-4442-AB5B-2E5BE09A9C39}" type="datetime1">
              <a:rPr lang="en-US" smtClean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B4A0B-01FB-41C0-A421-96E3C8756D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200151"/>
            <a:ext cx="31242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200151"/>
            <a:ext cx="32004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DD5AEF-0B2D-436C-904A-075D8B23A22B}" type="datetime1">
              <a:rPr lang="en-US" smtClean="0"/>
              <a:t>5/13/2024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B4A0B-01FB-41C0-A421-96E3C8756D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151335"/>
            <a:ext cx="3200400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631156"/>
            <a:ext cx="3200400" cy="296346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151335"/>
            <a:ext cx="3200400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1631156"/>
            <a:ext cx="3200400" cy="296346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A3EBC9-A766-486C-86B2-5AC922670855}" type="datetime1">
              <a:rPr lang="en-US" smtClean="0"/>
              <a:t>5/13/2024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B4A0B-01FB-41C0-A421-96E3C8756D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BAF7C6-9CB1-4AA8-9DB0-ECC4108C38E3}" type="datetime1">
              <a:rPr lang="en-US" smtClean="0"/>
              <a:t>5/13/2024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B4A0B-01FB-41C0-A421-96E3C8756D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F3003-985E-410A-BD95-38B71F65A8A0}" type="datetime1">
              <a:rPr lang="en-US" smtClean="0"/>
              <a:t>5/13/2024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B4A0B-01FB-41C0-A421-96E3C8756D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04787"/>
            <a:ext cx="2514600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04789"/>
            <a:ext cx="3962400" cy="4389835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1076328"/>
            <a:ext cx="2514600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D3AEDB-BF06-4772-9E30-E5FA7AAA5D27}" type="datetime1">
              <a:rPr lang="en-US" smtClean="0"/>
              <a:t>5/13/2024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B4A0B-01FB-41C0-A421-96E3C8756D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600450"/>
            <a:ext cx="6629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457200"/>
            <a:ext cx="6629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4025504"/>
            <a:ext cx="6629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37FF2-DED7-4E68-866A-B533B3A5F54C}" type="datetime1">
              <a:rPr lang="en-US" smtClean="0"/>
              <a:t>5/13/2024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B4A0B-01FB-41C0-A421-96E3C8756D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2209800" y="205979"/>
            <a:ext cx="6477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2133600" y="1276350"/>
            <a:ext cx="6629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2057400" y="4767264"/>
            <a:ext cx="1676400" cy="273844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cs typeface="+mn-cs"/>
              </a:defRPr>
            </a:lvl1pPr>
          </a:lstStyle>
          <a:p>
            <a:fld id="{F334ECD0-4FE7-4234-92A0-881A87DE66BB}" type="datetime1">
              <a:rPr lang="en-US" smtClean="0"/>
              <a:t>5/13/2024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962400" y="4767264"/>
            <a:ext cx="3124200" cy="273844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339017" y="4767264"/>
            <a:ext cx="1347787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cs typeface="+mn-cs"/>
              </a:defRPr>
            </a:lvl1pPr>
          </a:lstStyle>
          <a:p>
            <a:fld id="{819B4A0B-01FB-41C0-A421-96E3C8756D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Untitled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2074727" cy="516255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1"/>
            <a:ext cx="2057400" cy="516564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0" i="0" kern="1200">
          <a:solidFill>
            <a:schemeClr val="tx1"/>
          </a:solidFill>
          <a:latin typeface="Trajan Pro"/>
          <a:ea typeface="+mj-ea"/>
          <a:cs typeface="Trajan Pr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40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419350"/>
            <a:ext cx="6781800" cy="1102519"/>
          </a:xfrm>
        </p:spPr>
        <p:txBody>
          <a:bodyPr/>
          <a:lstStyle/>
          <a:p>
            <a:r>
              <a:rPr lang="en-US" sz="3200" b="1" dirty="0"/>
              <a:t>Updating Development </a:t>
            </a:r>
            <a:br>
              <a:rPr lang="en-US" sz="3200" b="1" dirty="0"/>
            </a:br>
            <a:r>
              <a:rPr lang="en-US" sz="3200" b="1" dirty="0"/>
              <a:t>Impact Fees</a:t>
            </a:r>
            <a:endParaRPr lang="en-US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514600" y="3357645"/>
            <a:ext cx="579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>
              <a:solidFill>
                <a:srgbClr val="595959"/>
              </a:solidFill>
            </a:endParaRP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Focus Group Meeting #2</a:t>
            </a: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May 13, 2024</a:t>
            </a:r>
          </a:p>
          <a:p>
            <a:endParaRPr lang="en-US" sz="1900" dirty="0">
              <a:solidFill>
                <a:srgbClr val="595959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3714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6369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9550"/>
            <a:ext cx="8534400" cy="48006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4199021" y="1576137"/>
            <a:ext cx="2743200" cy="3320716"/>
          </a:xfrm>
          <a:custGeom>
            <a:avLst/>
            <a:gdLst>
              <a:gd name="connsiteX0" fmla="*/ 0 w 2743200"/>
              <a:gd name="connsiteY0" fmla="*/ 998621 h 3320716"/>
              <a:gd name="connsiteX1" fmla="*/ 0 w 2743200"/>
              <a:gd name="connsiteY1" fmla="*/ 1323474 h 3320716"/>
              <a:gd name="connsiteX2" fmla="*/ 360947 w 2743200"/>
              <a:gd name="connsiteY2" fmla="*/ 1636295 h 3320716"/>
              <a:gd name="connsiteX3" fmla="*/ 240632 w 2743200"/>
              <a:gd name="connsiteY3" fmla="*/ 1925052 h 3320716"/>
              <a:gd name="connsiteX4" fmla="*/ 517358 w 2743200"/>
              <a:gd name="connsiteY4" fmla="*/ 1913021 h 3320716"/>
              <a:gd name="connsiteX5" fmla="*/ 493295 w 2743200"/>
              <a:gd name="connsiteY5" fmla="*/ 2069431 h 3320716"/>
              <a:gd name="connsiteX6" fmla="*/ 950495 w 2743200"/>
              <a:gd name="connsiteY6" fmla="*/ 2057400 h 3320716"/>
              <a:gd name="connsiteX7" fmla="*/ 1371600 w 2743200"/>
              <a:gd name="connsiteY7" fmla="*/ 2695074 h 3320716"/>
              <a:gd name="connsiteX8" fmla="*/ 1347537 w 2743200"/>
              <a:gd name="connsiteY8" fmla="*/ 3320716 h 3320716"/>
              <a:gd name="connsiteX9" fmla="*/ 2189747 w 2743200"/>
              <a:gd name="connsiteY9" fmla="*/ 3031958 h 3320716"/>
              <a:gd name="connsiteX10" fmla="*/ 2153653 w 2743200"/>
              <a:gd name="connsiteY10" fmla="*/ 2502568 h 3320716"/>
              <a:gd name="connsiteX11" fmla="*/ 2743200 w 2743200"/>
              <a:gd name="connsiteY11" fmla="*/ 2273968 h 3320716"/>
              <a:gd name="connsiteX12" fmla="*/ 2213811 w 2743200"/>
              <a:gd name="connsiteY12" fmla="*/ 1455821 h 3320716"/>
              <a:gd name="connsiteX13" fmla="*/ 1744579 w 2743200"/>
              <a:gd name="connsiteY13" fmla="*/ 1491916 h 3320716"/>
              <a:gd name="connsiteX14" fmla="*/ 1347537 w 2743200"/>
              <a:gd name="connsiteY14" fmla="*/ 685800 h 3320716"/>
              <a:gd name="connsiteX15" fmla="*/ 1323474 w 2743200"/>
              <a:gd name="connsiteY15" fmla="*/ 204537 h 3320716"/>
              <a:gd name="connsiteX16" fmla="*/ 1058779 w 2743200"/>
              <a:gd name="connsiteY16" fmla="*/ 216568 h 3320716"/>
              <a:gd name="connsiteX17" fmla="*/ 1058779 w 2743200"/>
              <a:gd name="connsiteY17" fmla="*/ 0 h 3320716"/>
              <a:gd name="connsiteX18" fmla="*/ 709863 w 2743200"/>
              <a:gd name="connsiteY18" fmla="*/ 0 h 3320716"/>
              <a:gd name="connsiteX19" fmla="*/ 709863 w 2743200"/>
              <a:gd name="connsiteY19" fmla="*/ 409074 h 3320716"/>
              <a:gd name="connsiteX20" fmla="*/ 481263 w 2743200"/>
              <a:gd name="connsiteY20" fmla="*/ 421105 h 3320716"/>
              <a:gd name="connsiteX21" fmla="*/ 481263 w 2743200"/>
              <a:gd name="connsiteY21" fmla="*/ 469231 h 3320716"/>
              <a:gd name="connsiteX22" fmla="*/ 541421 w 2743200"/>
              <a:gd name="connsiteY22" fmla="*/ 481263 h 3320716"/>
              <a:gd name="connsiteX23" fmla="*/ 541421 w 2743200"/>
              <a:gd name="connsiteY23" fmla="*/ 601579 h 3320716"/>
              <a:gd name="connsiteX24" fmla="*/ 697832 w 2743200"/>
              <a:gd name="connsiteY24" fmla="*/ 601579 h 3320716"/>
              <a:gd name="connsiteX25" fmla="*/ 697832 w 2743200"/>
              <a:gd name="connsiteY25" fmla="*/ 1010652 h 3320716"/>
              <a:gd name="connsiteX26" fmla="*/ 0 w 2743200"/>
              <a:gd name="connsiteY26" fmla="*/ 998621 h 332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43200" h="3320716">
                <a:moveTo>
                  <a:pt x="0" y="998621"/>
                </a:moveTo>
                <a:lnTo>
                  <a:pt x="0" y="1323474"/>
                </a:lnTo>
                <a:lnTo>
                  <a:pt x="360947" y="1636295"/>
                </a:lnTo>
                <a:lnTo>
                  <a:pt x="240632" y="1925052"/>
                </a:lnTo>
                <a:lnTo>
                  <a:pt x="517358" y="1913021"/>
                </a:lnTo>
                <a:lnTo>
                  <a:pt x="493295" y="2069431"/>
                </a:lnTo>
                <a:lnTo>
                  <a:pt x="950495" y="2057400"/>
                </a:lnTo>
                <a:lnTo>
                  <a:pt x="1371600" y="2695074"/>
                </a:lnTo>
                <a:lnTo>
                  <a:pt x="1347537" y="3320716"/>
                </a:lnTo>
                <a:lnTo>
                  <a:pt x="2189747" y="3031958"/>
                </a:lnTo>
                <a:lnTo>
                  <a:pt x="2153653" y="2502568"/>
                </a:lnTo>
                <a:lnTo>
                  <a:pt x="2743200" y="2273968"/>
                </a:lnTo>
                <a:lnTo>
                  <a:pt x="2213811" y="1455821"/>
                </a:lnTo>
                <a:lnTo>
                  <a:pt x="1744579" y="1491916"/>
                </a:lnTo>
                <a:lnTo>
                  <a:pt x="1347537" y="685800"/>
                </a:lnTo>
                <a:lnTo>
                  <a:pt x="1323474" y="204537"/>
                </a:lnTo>
                <a:lnTo>
                  <a:pt x="1058779" y="216568"/>
                </a:lnTo>
                <a:lnTo>
                  <a:pt x="1058779" y="0"/>
                </a:lnTo>
                <a:lnTo>
                  <a:pt x="709863" y="0"/>
                </a:lnTo>
                <a:lnTo>
                  <a:pt x="709863" y="409074"/>
                </a:lnTo>
                <a:lnTo>
                  <a:pt x="481263" y="421105"/>
                </a:lnTo>
                <a:lnTo>
                  <a:pt x="481263" y="469231"/>
                </a:lnTo>
                <a:lnTo>
                  <a:pt x="541421" y="481263"/>
                </a:lnTo>
                <a:lnTo>
                  <a:pt x="541421" y="601579"/>
                </a:lnTo>
                <a:lnTo>
                  <a:pt x="697832" y="601579"/>
                </a:lnTo>
                <a:lnTo>
                  <a:pt x="697832" y="1010652"/>
                </a:lnTo>
                <a:lnTo>
                  <a:pt x="0" y="998621"/>
                </a:lnTo>
                <a:close/>
              </a:path>
            </a:pathLst>
          </a:custGeom>
          <a:solidFill>
            <a:srgbClr val="C0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66800" y="209550"/>
            <a:ext cx="0" cy="114300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" y="1276350"/>
            <a:ext cx="1371600" cy="15240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756612" y="1428750"/>
            <a:ext cx="834189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590800" y="1276350"/>
            <a:ext cx="228600" cy="15240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819400" y="895350"/>
            <a:ext cx="76200" cy="38100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57500" y="895350"/>
            <a:ext cx="586740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444241" y="895350"/>
            <a:ext cx="411481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855723" y="742950"/>
            <a:ext cx="106678" cy="15240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62400" y="209550"/>
            <a:ext cx="0" cy="53340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55722" y="895350"/>
            <a:ext cx="182879" cy="19050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85799" y="323850"/>
            <a:ext cx="67464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r>
              <a:rPr lang="en-US" sz="1000" kern="0" dirty="0">
                <a:solidFill>
                  <a:srgbClr val="000000"/>
                </a:solidFill>
                <a:latin typeface="Arial"/>
                <a:sym typeface="Arial"/>
              </a:rPr>
              <a:t>101</a:t>
            </a:r>
          </a:p>
        </p:txBody>
      </p:sp>
      <p:sp>
        <p:nvSpPr>
          <p:cNvPr id="43" name="Oval 42"/>
          <p:cNvSpPr/>
          <p:nvPr/>
        </p:nvSpPr>
        <p:spPr>
          <a:xfrm>
            <a:off x="4284465" y="553453"/>
            <a:ext cx="544594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r>
              <a:rPr lang="en-US" sz="1000" kern="0" dirty="0">
                <a:solidFill>
                  <a:srgbClr val="000000"/>
                </a:solidFill>
                <a:latin typeface="Arial"/>
                <a:sym typeface="Arial"/>
              </a:rPr>
              <a:t>24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4038601" y="819151"/>
            <a:ext cx="335282" cy="17094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038602" y="1085851"/>
            <a:ext cx="245863" cy="159854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284466" y="1245704"/>
            <a:ext cx="668534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3444242" y="1225783"/>
            <a:ext cx="2077085" cy="1726801"/>
          </a:xfrm>
          <a:custGeom>
            <a:avLst/>
            <a:gdLst>
              <a:gd name="connsiteX0" fmla="*/ 1428584 w 1436536"/>
              <a:gd name="connsiteY0" fmla="*/ 0 h 1402080"/>
              <a:gd name="connsiteX1" fmla="*/ 15903 w 1436536"/>
              <a:gd name="connsiteY1" fmla="*/ 5301 h 1402080"/>
              <a:gd name="connsiteX2" fmla="*/ 0 w 1436536"/>
              <a:gd name="connsiteY2" fmla="*/ 1402080 h 1402080"/>
              <a:gd name="connsiteX3" fmla="*/ 241190 w 1436536"/>
              <a:gd name="connsiteY3" fmla="*/ 1391479 h 1402080"/>
              <a:gd name="connsiteX4" fmla="*/ 251791 w 1436536"/>
              <a:gd name="connsiteY4" fmla="*/ 811033 h 1402080"/>
              <a:gd name="connsiteX5" fmla="*/ 617551 w 1436536"/>
              <a:gd name="connsiteY5" fmla="*/ 808383 h 1402080"/>
              <a:gd name="connsiteX6" fmla="*/ 622852 w 1436536"/>
              <a:gd name="connsiteY6" fmla="*/ 1113183 h 1402080"/>
              <a:gd name="connsiteX7" fmla="*/ 718268 w 1436536"/>
              <a:gd name="connsiteY7" fmla="*/ 1107882 h 1402080"/>
              <a:gd name="connsiteX8" fmla="*/ 718268 w 1436536"/>
              <a:gd name="connsiteY8" fmla="*/ 1007166 h 1402080"/>
              <a:gd name="connsiteX9" fmla="*/ 1428584 w 1436536"/>
              <a:gd name="connsiteY9" fmla="*/ 1017767 h 1402080"/>
              <a:gd name="connsiteX10" fmla="*/ 1420633 w 1436536"/>
              <a:gd name="connsiteY10" fmla="*/ 808383 h 1402080"/>
              <a:gd name="connsiteX11" fmla="*/ 1417983 w 1436536"/>
              <a:gd name="connsiteY11" fmla="*/ 644056 h 1402080"/>
              <a:gd name="connsiteX12" fmla="*/ 1277510 w 1436536"/>
              <a:gd name="connsiteY12" fmla="*/ 638755 h 1402080"/>
              <a:gd name="connsiteX13" fmla="*/ 1280160 w 1436536"/>
              <a:gd name="connsiteY13" fmla="*/ 522136 h 1402080"/>
              <a:gd name="connsiteX14" fmla="*/ 1200647 w 1436536"/>
              <a:gd name="connsiteY14" fmla="*/ 519486 h 1402080"/>
              <a:gd name="connsiteX15" fmla="*/ 1200647 w 1436536"/>
              <a:gd name="connsiteY15" fmla="*/ 410818 h 1402080"/>
              <a:gd name="connsiteX16" fmla="*/ 1436536 w 1436536"/>
              <a:gd name="connsiteY16" fmla="*/ 410818 h 1402080"/>
              <a:gd name="connsiteX17" fmla="*/ 1428584 w 1436536"/>
              <a:gd name="connsiteY17" fmla="*/ 0 h 1402080"/>
              <a:gd name="connsiteX0" fmla="*/ 1428584 w 1436536"/>
              <a:gd name="connsiteY0" fmla="*/ 1104 h 1403184"/>
              <a:gd name="connsiteX1" fmla="*/ 1203960 w 1436536"/>
              <a:gd name="connsiteY1" fmla="*/ 0 h 1403184"/>
              <a:gd name="connsiteX2" fmla="*/ 15903 w 1436536"/>
              <a:gd name="connsiteY2" fmla="*/ 6405 h 1403184"/>
              <a:gd name="connsiteX3" fmla="*/ 0 w 1436536"/>
              <a:gd name="connsiteY3" fmla="*/ 1403184 h 1403184"/>
              <a:gd name="connsiteX4" fmla="*/ 241190 w 1436536"/>
              <a:gd name="connsiteY4" fmla="*/ 1392583 h 1403184"/>
              <a:gd name="connsiteX5" fmla="*/ 251791 w 1436536"/>
              <a:gd name="connsiteY5" fmla="*/ 812137 h 1403184"/>
              <a:gd name="connsiteX6" fmla="*/ 617551 w 1436536"/>
              <a:gd name="connsiteY6" fmla="*/ 809487 h 1403184"/>
              <a:gd name="connsiteX7" fmla="*/ 622852 w 1436536"/>
              <a:gd name="connsiteY7" fmla="*/ 1114287 h 1403184"/>
              <a:gd name="connsiteX8" fmla="*/ 718268 w 1436536"/>
              <a:gd name="connsiteY8" fmla="*/ 1108986 h 1403184"/>
              <a:gd name="connsiteX9" fmla="*/ 718268 w 1436536"/>
              <a:gd name="connsiteY9" fmla="*/ 1008270 h 1403184"/>
              <a:gd name="connsiteX10" fmla="*/ 1428584 w 1436536"/>
              <a:gd name="connsiteY10" fmla="*/ 1018871 h 1403184"/>
              <a:gd name="connsiteX11" fmla="*/ 1420633 w 1436536"/>
              <a:gd name="connsiteY11" fmla="*/ 809487 h 1403184"/>
              <a:gd name="connsiteX12" fmla="*/ 1417983 w 1436536"/>
              <a:gd name="connsiteY12" fmla="*/ 645160 h 1403184"/>
              <a:gd name="connsiteX13" fmla="*/ 1277510 w 1436536"/>
              <a:gd name="connsiteY13" fmla="*/ 639859 h 1403184"/>
              <a:gd name="connsiteX14" fmla="*/ 1280160 w 1436536"/>
              <a:gd name="connsiteY14" fmla="*/ 523240 h 1403184"/>
              <a:gd name="connsiteX15" fmla="*/ 1200647 w 1436536"/>
              <a:gd name="connsiteY15" fmla="*/ 520590 h 1403184"/>
              <a:gd name="connsiteX16" fmla="*/ 1200647 w 1436536"/>
              <a:gd name="connsiteY16" fmla="*/ 411922 h 1403184"/>
              <a:gd name="connsiteX17" fmla="*/ 1436536 w 1436536"/>
              <a:gd name="connsiteY17" fmla="*/ 411922 h 1403184"/>
              <a:gd name="connsiteX18" fmla="*/ 1428584 w 1436536"/>
              <a:gd name="connsiteY18" fmla="*/ 1104 h 1403184"/>
              <a:gd name="connsiteX0" fmla="*/ 1428584 w 1436536"/>
              <a:gd name="connsiteY0" fmla="*/ 1104 h 1403184"/>
              <a:gd name="connsiteX1" fmla="*/ 1356360 w 1436536"/>
              <a:gd name="connsiteY1" fmla="*/ 0 h 1403184"/>
              <a:gd name="connsiteX2" fmla="*/ 1203960 w 1436536"/>
              <a:gd name="connsiteY2" fmla="*/ 0 h 1403184"/>
              <a:gd name="connsiteX3" fmla="*/ 15903 w 1436536"/>
              <a:gd name="connsiteY3" fmla="*/ 6405 h 1403184"/>
              <a:gd name="connsiteX4" fmla="*/ 0 w 1436536"/>
              <a:gd name="connsiteY4" fmla="*/ 1403184 h 1403184"/>
              <a:gd name="connsiteX5" fmla="*/ 241190 w 1436536"/>
              <a:gd name="connsiteY5" fmla="*/ 1392583 h 1403184"/>
              <a:gd name="connsiteX6" fmla="*/ 251791 w 1436536"/>
              <a:gd name="connsiteY6" fmla="*/ 812137 h 1403184"/>
              <a:gd name="connsiteX7" fmla="*/ 617551 w 1436536"/>
              <a:gd name="connsiteY7" fmla="*/ 809487 h 1403184"/>
              <a:gd name="connsiteX8" fmla="*/ 622852 w 1436536"/>
              <a:gd name="connsiteY8" fmla="*/ 1114287 h 1403184"/>
              <a:gd name="connsiteX9" fmla="*/ 718268 w 1436536"/>
              <a:gd name="connsiteY9" fmla="*/ 1108986 h 1403184"/>
              <a:gd name="connsiteX10" fmla="*/ 718268 w 1436536"/>
              <a:gd name="connsiteY10" fmla="*/ 1008270 h 1403184"/>
              <a:gd name="connsiteX11" fmla="*/ 1428584 w 1436536"/>
              <a:gd name="connsiteY11" fmla="*/ 1018871 h 1403184"/>
              <a:gd name="connsiteX12" fmla="*/ 1420633 w 1436536"/>
              <a:gd name="connsiteY12" fmla="*/ 809487 h 1403184"/>
              <a:gd name="connsiteX13" fmla="*/ 1417983 w 1436536"/>
              <a:gd name="connsiteY13" fmla="*/ 645160 h 1403184"/>
              <a:gd name="connsiteX14" fmla="*/ 1277510 w 1436536"/>
              <a:gd name="connsiteY14" fmla="*/ 639859 h 1403184"/>
              <a:gd name="connsiteX15" fmla="*/ 1280160 w 1436536"/>
              <a:gd name="connsiteY15" fmla="*/ 523240 h 1403184"/>
              <a:gd name="connsiteX16" fmla="*/ 1200647 w 1436536"/>
              <a:gd name="connsiteY16" fmla="*/ 520590 h 1403184"/>
              <a:gd name="connsiteX17" fmla="*/ 1200647 w 1436536"/>
              <a:gd name="connsiteY17" fmla="*/ 411922 h 1403184"/>
              <a:gd name="connsiteX18" fmla="*/ 1436536 w 1436536"/>
              <a:gd name="connsiteY18" fmla="*/ 411922 h 1403184"/>
              <a:gd name="connsiteX19" fmla="*/ 1428584 w 1436536"/>
              <a:gd name="connsiteY19" fmla="*/ 1104 h 1403184"/>
              <a:gd name="connsiteX0" fmla="*/ 1428584 w 1436536"/>
              <a:gd name="connsiteY0" fmla="*/ 270979 h 1673059"/>
              <a:gd name="connsiteX1" fmla="*/ 1203960 w 1436536"/>
              <a:gd name="connsiteY1" fmla="*/ 0 h 1673059"/>
              <a:gd name="connsiteX2" fmla="*/ 1203960 w 1436536"/>
              <a:gd name="connsiteY2" fmla="*/ 269875 h 1673059"/>
              <a:gd name="connsiteX3" fmla="*/ 15903 w 1436536"/>
              <a:gd name="connsiteY3" fmla="*/ 276280 h 1673059"/>
              <a:gd name="connsiteX4" fmla="*/ 0 w 1436536"/>
              <a:gd name="connsiteY4" fmla="*/ 1673059 h 1673059"/>
              <a:gd name="connsiteX5" fmla="*/ 241190 w 1436536"/>
              <a:gd name="connsiteY5" fmla="*/ 1662458 h 1673059"/>
              <a:gd name="connsiteX6" fmla="*/ 251791 w 1436536"/>
              <a:gd name="connsiteY6" fmla="*/ 1082012 h 1673059"/>
              <a:gd name="connsiteX7" fmla="*/ 617551 w 1436536"/>
              <a:gd name="connsiteY7" fmla="*/ 1079362 h 1673059"/>
              <a:gd name="connsiteX8" fmla="*/ 622852 w 1436536"/>
              <a:gd name="connsiteY8" fmla="*/ 1384162 h 1673059"/>
              <a:gd name="connsiteX9" fmla="*/ 718268 w 1436536"/>
              <a:gd name="connsiteY9" fmla="*/ 1378861 h 1673059"/>
              <a:gd name="connsiteX10" fmla="*/ 718268 w 1436536"/>
              <a:gd name="connsiteY10" fmla="*/ 1278145 h 1673059"/>
              <a:gd name="connsiteX11" fmla="*/ 1428584 w 1436536"/>
              <a:gd name="connsiteY11" fmla="*/ 1288746 h 1673059"/>
              <a:gd name="connsiteX12" fmla="*/ 1420633 w 1436536"/>
              <a:gd name="connsiteY12" fmla="*/ 1079362 h 1673059"/>
              <a:gd name="connsiteX13" fmla="*/ 1417983 w 1436536"/>
              <a:gd name="connsiteY13" fmla="*/ 915035 h 1673059"/>
              <a:gd name="connsiteX14" fmla="*/ 1277510 w 1436536"/>
              <a:gd name="connsiteY14" fmla="*/ 909734 h 1673059"/>
              <a:gd name="connsiteX15" fmla="*/ 1280160 w 1436536"/>
              <a:gd name="connsiteY15" fmla="*/ 793115 h 1673059"/>
              <a:gd name="connsiteX16" fmla="*/ 1200647 w 1436536"/>
              <a:gd name="connsiteY16" fmla="*/ 790465 h 1673059"/>
              <a:gd name="connsiteX17" fmla="*/ 1200647 w 1436536"/>
              <a:gd name="connsiteY17" fmla="*/ 681797 h 1673059"/>
              <a:gd name="connsiteX18" fmla="*/ 1436536 w 1436536"/>
              <a:gd name="connsiteY18" fmla="*/ 681797 h 1673059"/>
              <a:gd name="connsiteX19" fmla="*/ 1428584 w 1436536"/>
              <a:gd name="connsiteY19" fmla="*/ 270979 h 1673059"/>
              <a:gd name="connsiteX0" fmla="*/ 1428584 w 1436536"/>
              <a:gd name="connsiteY0" fmla="*/ 270979 h 1673059"/>
              <a:gd name="connsiteX1" fmla="*/ 1337310 w 1436536"/>
              <a:gd name="connsiteY1" fmla="*/ 168276 h 1673059"/>
              <a:gd name="connsiteX2" fmla="*/ 1203960 w 1436536"/>
              <a:gd name="connsiteY2" fmla="*/ 0 h 1673059"/>
              <a:gd name="connsiteX3" fmla="*/ 1203960 w 1436536"/>
              <a:gd name="connsiteY3" fmla="*/ 269875 h 1673059"/>
              <a:gd name="connsiteX4" fmla="*/ 15903 w 1436536"/>
              <a:gd name="connsiteY4" fmla="*/ 276280 h 1673059"/>
              <a:gd name="connsiteX5" fmla="*/ 0 w 1436536"/>
              <a:gd name="connsiteY5" fmla="*/ 1673059 h 1673059"/>
              <a:gd name="connsiteX6" fmla="*/ 241190 w 1436536"/>
              <a:gd name="connsiteY6" fmla="*/ 1662458 h 1673059"/>
              <a:gd name="connsiteX7" fmla="*/ 251791 w 1436536"/>
              <a:gd name="connsiteY7" fmla="*/ 1082012 h 1673059"/>
              <a:gd name="connsiteX8" fmla="*/ 617551 w 1436536"/>
              <a:gd name="connsiteY8" fmla="*/ 1079362 h 1673059"/>
              <a:gd name="connsiteX9" fmla="*/ 622852 w 1436536"/>
              <a:gd name="connsiteY9" fmla="*/ 1384162 h 1673059"/>
              <a:gd name="connsiteX10" fmla="*/ 718268 w 1436536"/>
              <a:gd name="connsiteY10" fmla="*/ 1378861 h 1673059"/>
              <a:gd name="connsiteX11" fmla="*/ 718268 w 1436536"/>
              <a:gd name="connsiteY11" fmla="*/ 1278145 h 1673059"/>
              <a:gd name="connsiteX12" fmla="*/ 1428584 w 1436536"/>
              <a:gd name="connsiteY12" fmla="*/ 1288746 h 1673059"/>
              <a:gd name="connsiteX13" fmla="*/ 1420633 w 1436536"/>
              <a:gd name="connsiteY13" fmla="*/ 1079362 h 1673059"/>
              <a:gd name="connsiteX14" fmla="*/ 1417983 w 1436536"/>
              <a:gd name="connsiteY14" fmla="*/ 915035 h 1673059"/>
              <a:gd name="connsiteX15" fmla="*/ 1277510 w 1436536"/>
              <a:gd name="connsiteY15" fmla="*/ 909734 h 1673059"/>
              <a:gd name="connsiteX16" fmla="*/ 1280160 w 1436536"/>
              <a:gd name="connsiteY16" fmla="*/ 793115 h 1673059"/>
              <a:gd name="connsiteX17" fmla="*/ 1200647 w 1436536"/>
              <a:gd name="connsiteY17" fmla="*/ 790465 h 1673059"/>
              <a:gd name="connsiteX18" fmla="*/ 1200647 w 1436536"/>
              <a:gd name="connsiteY18" fmla="*/ 681797 h 1673059"/>
              <a:gd name="connsiteX19" fmla="*/ 1436536 w 1436536"/>
              <a:gd name="connsiteY19" fmla="*/ 681797 h 1673059"/>
              <a:gd name="connsiteX20" fmla="*/ 1428584 w 1436536"/>
              <a:gd name="connsiteY20" fmla="*/ 270979 h 1673059"/>
              <a:gd name="connsiteX0" fmla="*/ 1428584 w 1927860"/>
              <a:gd name="connsiteY0" fmla="*/ 274153 h 1676233"/>
              <a:gd name="connsiteX1" fmla="*/ 1927860 w 1927860"/>
              <a:gd name="connsiteY1" fmla="*/ 0 h 1676233"/>
              <a:gd name="connsiteX2" fmla="*/ 1203960 w 1927860"/>
              <a:gd name="connsiteY2" fmla="*/ 3174 h 1676233"/>
              <a:gd name="connsiteX3" fmla="*/ 1203960 w 1927860"/>
              <a:gd name="connsiteY3" fmla="*/ 273049 h 1676233"/>
              <a:gd name="connsiteX4" fmla="*/ 15903 w 1927860"/>
              <a:gd name="connsiteY4" fmla="*/ 279454 h 1676233"/>
              <a:gd name="connsiteX5" fmla="*/ 0 w 1927860"/>
              <a:gd name="connsiteY5" fmla="*/ 1676233 h 1676233"/>
              <a:gd name="connsiteX6" fmla="*/ 241190 w 1927860"/>
              <a:gd name="connsiteY6" fmla="*/ 1665632 h 1676233"/>
              <a:gd name="connsiteX7" fmla="*/ 251791 w 1927860"/>
              <a:gd name="connsiteY7" fmla="*/ 1085186 h 1676233"/>
              <a:gd name="connsiteX8" fmla="*/ 617551 w 1927860"/>
              <a:gd name="connsiteY8" fmla="*/ 1082536 h 1676233"/>
              <a:gd name="connsiteX9" fmla="*/ 622852 w 1927860"/>
              <a:gd name="connsiteY9" fmla="*/ 1387336 h 1676233"/>
              <a:gd name="connsiteX10" fmla="*/ 718268 w 1927860"/>
              <a:gd name="connsiteY10" fmla="*/ 1382035 h 1676233"/>
              <a:gd name="connsiteX11" fmla="*/ 718268 w 1927860"/>
              <a:gd name="connsiteY11" fmla="*/ 1281319 h 1676233"/>
              <a:gd name="connsiteX12" fmla="*/ 1428584 w 1927860"/>
              <a:gd name="connsiteY12" fmla="*/ 1291920 h 1676233"/>
              <a:gd name="connsiteX13" fmla="*/ 1420633 w 1927860"/>
              <a:gd name="connsiteY13" fmla="*/ 1082536 h 1676233"/>
              <a:gd name="connsiteX14" fmla="*/ 1417983 w 1927860"/>
              <a:gd name="connsiteY14" fmla="*/ 918209 h 1676233"/>
              <a:gd name="connsiteX15" fmla="*/ 1277510 w 1927860"/>
              <a:gd name="connsiteY15" fmla="*/ 912908 h 1676233"/>
              <a:gd name="connsiteX16" fmla="*/ 1280160 w 1927860"/>
              <a:gd name="connsiteY16" fmla="*/ 796289 h 1676233"/>
              <a:gd name="connsiteX17" fmla="*/ 1200647 w 1927860"/>
              <a:gd name="connsiteY17" fmla="*/ 793639 h 1676233"/>
              <a:gd name="connsiteX18" fmla="*/ 1200647 w 1927860"/>
              <a:gd name="connsiteY18" fmla="*/ 684971 h 1676233"/>
              <a:gd name="connsiteX19" fmla="*/ 1436536 w 1927860"/>
              <a:gd name="connsiteY19" fmla="*/ 684971 h 1676233"/>
              <a:gd name="connsiteX20" fmla="*/ 1428584 w 1927860"/>
              <a:gd name="connsiteY20" fmla="*/ 274153 h 1676233"/>
              <a:gd name="connsiteX0" fmla="*/ 1428584 w 1927860"/>
              <a:gd name="connsiteY0" fmla="*/ 274153 h 1676233"/>
              <a:gd name="connsiteX1" fmla="*/ 1673860 w 1927860"/>
              <a:gd name="connsiteY1" fmla="*/ 136525 h 1676233"/>
              <a:gd name="connsiteX2" fmla="*/ 1927860 w 1927860"/>
              <a:gd name="connsiteY2" fmla="*/ 0 h 1676233"/>
              <a:gd name="connsiteX3" fmla="*/ 1203960 w 1927860"/>
              <a:gd name="connsiteY3" fmla="*/ 3174 h 1676233"/>
              <a:gd name="connsiteX4" fmla="*/ 1203960 w 1927860"/>
              <a:gd name="connsiteY4" fmla="*/ 273049 h 1676233"/>
              <a:gd name="connsiteX5" fmla="*/ 15903 w 1927860"/>
              <a:gd name="connsiteY5" fmla="*/ 279454 h 1676233"/>
              <a:gd name="connsiteX6" fmla="*/ 0 w 1927860"/>
              <a:gd name="connsiteY6" fmla="*/ 1676233 h 1676233"/>
              <a:gd name="connsiteX7" fmla="*/ 241190 w 1927860"/>
              <a:gd name="connsiteY7" fmla="*/ 1665632 h 1676233"/>
              <a:gd name="connsiteX8" fmla="*/ 251791 w 1927860"/>
              <a:gd name="connsiteY8" fmla="*/ 1085186 h 1676233"/>
              <a:gd name="connsiteX9" fmla="*/ 617551 w 1927860"/>
              <a:gd name="connsiteY9" fmla="*/ 1082536 h 1676233"/>
              <a:gd name="connsiteX10" fmla="*/ 622852 w 1927860"/>
              <a:gd name="connsiteY10" fmla="*/ 1387336 h 1676233"/>
              <a:gd name="connsiteX11" fmla="*/ 718268 w 1927860"/>
              <a:gd name="connsiteY11" fmla="*/ 1382035 h 1676233"/>
              <a:gd name="connsiteX12" fmla="*/ 718268 w 1927860"/>
              <a:gd name="connsiteY12" fmla="*/ 1281319 h 1676233"/>
              <a:gd name="connsiteX13" fmla="*/ 1428584 w 1927860"/>
              <a:gd name="connsiteY13" fmla="*/ 1291920 h 1676233"/>
              <a:gd name="connsiteX14" fmla="*/ 1420633 w 1927860"/>
              <a:gd name="connsiteY14" fmla="*/ 1082536 h 1676233"/>
              <a:gd name="connsiteX15" fmla="*/ 1417983 w 1927860"/>
              <a:gd name="connsiteY15" fmla="*/ 918209 h 1676233"/>
              <a:gd name="connsiteX16" fmla="*/ 1277510 w 1927860"/>
              <a:gd name="connsiteY16" fmla="*/ 912908 h 1676233"/>
              <a:gd name="connsiteX17" fmla="*/ 1280160 w 1927860"/>
              <a:gd name="connsiteY17" fmla="*/ 796289 h 1676233"/>
              <a:gd name="connsiteX18" fmla="*/ 1200647 w 1927860"/>
              <a:gd name="connsiteY18" fmla="*/ 793639 h 1676233"/>
              <a:gd name="connsiteX19" fmla="*/ 1200647 w 1927860"/>
              <a:gd name="connsiteY19" fmla="*/ 684971 h 1676233"/>
              <a:gd name="connsiteX20" fmla="*/ 1436536 w 1927860"/>
              <a:gd name="connsiteY20" fmla="*/ 684971 h 1676233"/>
              <a:gd name="connsiteX21" fmla="*/ 1428584 w 1927860"/>
              <a:gd name="connsiteY21" fmla="*/ 274153 h 1676233"/>
              <a:gd name="connsiteX0" fmla="*/ 1428584 w 1994535"/>
              <a:gd name="connsiteY0" fmla="*/ 274153 h 1676233"/>
              <a:gd name="connsiteX1" fmla="*/ 1994535 w 1994535"/>
              <a:gd name="connsiteY1" fmla="*/ 196850 h 1676233"/>
              <a:gd name="connsiteX2" fmla="*/ 1927860 w 1994535"/>
              <a:gd name="connsiteY2" fmla="*/ 0 h 1676233"/>
              <a:gd name="connsiteX3" fmla="*/ 1203960 w 1994535"/>
              <a:gd name="connsiteY3" fmla="*/ 3174 h 1676233"/>
              <a:gd name="connsiteX4" fmla="*/ 1203960 w 1994535"/>
              <a:gd name="connsiteY4" fmla="*/ 273049 h 1676233"/>
              <a:gd name="connsiteX5" fmla="*/ 15903 w 1994535"/>
              <a:gd name="connsiteY5" fmla="*/ 279454 h 1676233"/>
              <a:gd name="connsiteX6" fmla="*/ 0 w 1994535"/>
              <a:gd name="connsiteY6" fmla="*/ 1676233 h 1676233"/>
              <a:gd name="connsiteX7" fmla="*/ 241190 w 1994535"/>
              <a:gd name="connsiteY7" fmla="*/ 1665632 h 1676233"/>
              <a:gd name="connsiteX8" fmla="*/ 251791 w 1994535"/>
              <a:gd name="connsiteY8" fmla="*/ 1085186 h 1676233"/>
              <a:gd name="connsiteX9" fmla="*/ 617551 w 1994535"/>
              <a:gd name="connsiteY9" fmla="*/ 1082536 h 1676233"/>
              <a:gd name="connsiteX10" fmla="*/ 622852 w 1994535"/>
              <a:gd name="connsiteY10" fmla="*/ 1387336 h 1676233"/>
              <a:gd name="connsiteX11" fmla="*/ 718268 w 1994535"/>
              <a:gd name="connsiteY11" fmla="*/ 1382035 h 1676233"/>
              <a:gd name="connsiteX12" fmla="*/ 718268 w 1994535"/>
              <a:gd name="connsiteY12" fmla="*/ 1281319 h 1676233"/>
              <a:gd name="connsiteX13" fmla="*/ 1428584 w 1994535"/>
              <a:gd name="connsiteY13" fmla="*/ 1291920 h 1676233"/>
              <a:gd name="connsiteX14" fmla="*/ 1420633 w 1994535"/>
              <a:gd name="connsiteY14" fmla="*/ 1082536 h 1676233"/>
              <a:gd name="connsiteX15" fmla="*/ 1417983 w 1994535"/>
              <a:gd name="connsiteY15" fmla="*/ 918209 h 1676233"/>
              <a:gd name="connsiteX16" fmla="*/ 1277510 w 1994535"/>
              <a:gd name="connsiteY16" fmla="*/ 912908 h 1676233"/>
              <a:gd name="connsiteX17" fmla="*/ 1280160 w 1994535"/>
              <a:gd name="connsiteY17" fmla="*/ 796289 h 1676233"/>
              <a:gd name="connsiteX18" fmla="*/ 1200647 w 1994535"/>
              <a:gd name="connsiteY18" fmla="*/ 793639 h 1676233"/>
              <a:gd name="connsiteX19" fmla="*/ 1200647 w 1994535"/>
              <a:gd name="connsiteY19" fmla="*/ 684971 h 1676233"/>
              <a:gd name="connsiteX20" fmla="*/ 1436536 w 1994535"/>
              <a:gd name="connsiteY20" fmla="*/ 684971 h 1676233"/>
              <a:gd name="connsiteX21" fmla="*/ 1428584 w 1994535"/>
              <a:gd name="connsiteY21" fmla="*/ 274153 h 1676233"/>
              <a:gd name="connsiteX0" fmla="*/ 1428584 w 1994535"/>
              <a:gd name="connsiteY0" fmla="*/ 274153 h 1676233"/>
              <a:gd name="connsiteX1" fmla="*/ 1896110 w 1994535"/>
              <a:gd name="connsiteY1" fmla="*/ 209550 h 1676233"/>
              <a:gd name="connsiteX2" fmla="*/ 1994535 w 1994535"/>
              <a:gd name="connsiteY2" fmla="*/ 196850 h 1676233"/>
              <a:gd name="connsiteX3" fmla="*/ 1927860 w 1994535"/>
              <a:gd name="connsiteY3" fmla="*/ 0 h 1676233"/>
              <a:gd name="connsiteX4" fmla="*/ 1203960 w 1994535"/>
              <a:gd name="connsiteY4" fmla="*/ 3174 h 1676233"/>
              <a:gd name="connsiteX5" fmla="*/ 1203960 w 1994535"/>
              <a:gd name="connsiteY5" fmla="*/ 273049 h 1676233"/>
              <a:gd name="connsiteX6" fmla="*/ 15903 w 1994535"/>
              <a:gd name="connsiteY6" fmla="*/ 279454 h 1676233"/>
              <a:gd name="connsiteX7" fmla="*/ 0 w 1994535"/>
              <a:gd name="connsiteY7" fmla="*/ 1676233 h 1676233"/>
              <a:gd name="connsiteX8" fmla="*/ 241190 w 1994535"/>
              <a:gd name="connsiteY8" fmla="*/ 1665632 h 1676233"/>
              <a:gd name="connsiteX9" fmla="*/ 251791 w 1994535"/>
              <a:gd name="connsiteY9" fmla="*/ 1085186 h 1676233"/>
              <a:gd name="connsiteX10" fmla="*/ 617551 w 1994535"/>
              <a:gd name="connsiteY10" fmla="*/ 1082536 h 1676233"/>
              <a:gd name="connsiteX11" fmla="*/ 622852 w 1994535"/>
              <a:gd name="connsiteY11" fmla="*/ 1387336 h 1676233"/>
              <a:gd name="connsiteX12" fmla="*/ 718268 w 1994535"/>
              <a:gd name="connsiteY12" fmla="*/ 1382035 h 1676233"/>
              <a:gd name="connsiteX13" fmla="*/ 718268 w 1994535"/>
              <a:gd name="connsiteY13" fmla="*/ 1281319 h 1676233"/>
              <a:gd name="connsiteX14" fmla="*/ 1428584 w 1994535"/>
              <a:gd name="connsiteY14" fmla="*/ 1291920 h 1676233"/>
              <a:gd name="connsiteX15" fmla="*/ 1420633 w 1994535"/>
              <a:gd name="connsiteY15" fmla="*/ 1082536 h 1676233"/>
              <a:gd name="connsiteX16" fmla="*/ 1417983 w 1994535"/>
              <a:gd name="connsiteY16" fmla="*/ 918209 h 1676233"/>
              <a:gd name="connsiteX17" fmla="*/ 1277510 w 1994535"/>
              <a:gd name="connsiteY17" fmla="*/ 912908 h 1676233"/>
              <a:gd name="connsiteX18" fmla="*/ 1280160 w 1994535"/>
              <a:gd name="connsiteY18" fmla="*/ 796289 h 1676233"/>
              <a:gd name="connsiteX19" fmla="*/ 1200647 w 1994535"/>
              <a:gd name="connsiteY19" fmla="*/ 793639 h 1676233"/>
              <a:gd name="connsiteX20" fmla="*/ 1200647 w 1994535"/>
              <a:gd name="connsiteY20" fmla="*/ 684971 h 1676233"/>
              <a:gd name="connsiteX21" fmla="*/ 1436536 w 1994535"/>
              <a:gd name="connsiteY21" fmla="*/ 684971 h 1676233"/>
              <a:gd name="connsiteX22" fmla="*/ 1428584 w 1994535"/>
              <a:gd name="connsiteY22" fmla="*/ 274153 h 1676233"/>
              <a:gd name="connsiteX0" fmla="*/ 1428584 w 1994535"/>
              <a:gd name="connsiteY0" fmla="*/ 274153 h 1676233"/>
              <a:gd name="connsiteX1" fmla="*/ 1797685 w 1994535"/>
              <a:gd name="connsiteY1" fmla="*/ 225425 h 1676233"/>
              <a:gd name="connsiteX2" fmla="*/ 1896110 w 1994535"/>
              <a:gd name="connsiteY2" fmla="*/ 209550 h 1676233"/>
              <a:gd name="connsiteX3" fmla="*/ 1994535 w 1994535"/>
              <a:gd name="connsiteY3" fmla="*/ 196850 h 1676233"/>
              <a:gd name="connsiteX4" fmla="*/ 1927860 w 1994535"/>
              <a:gd name="connsiteY4" fmla="*/ 0 h 1676233"/>
              <a:gd name="connsiteX5" fmla="*/ 1203960 w 1994535"/>
              <a:gd name="connsiteY5" fmla="*/ 3174 h 1676233"/>
              <a:gd name="connsiteX6" fmla="*/ 1203960 w 1994535"/>
              <a:gd name="connsiteY6" fmla="*/ 273049 h 1676233"/>
              <a:gd name="connsiteX7" fmla="*/ 15903 w 1994535"/>
              <a:gd name="connsiteY7" fmla="*/ 279454 h 1676233"/>
              <a:gd name="connsiteX8" fmla="*/ 0 w 1994535"/>
              <a:gd name="connsiteY8" fmla="*/ 1676233 h 1676233"/>
              <a:gd name="connsiteX9" fmla="*/ 241190 w 1994535"/>
              <a:gd name="connsiteY9" fmla="*/ 1665632 h 1676233"/>
              <a:gd name="connsiteX10" fmla="*/ 251791 w 1994535"/>
              <a:gd name="connsiteY10" fmla="*/ 1085186 h 1676233"/>
              <a:gd name="connsiteX11" fmla="*/ 617551 w 1994535"/>
              <a:gd name="connsiteY11" fmla="*/ 1082536 h 1676233"/>
              <a:gd name="connsiteX12" fmla="*/ 622852 w 1994535"/>
              <a:gd name="connsiteY12" fmla="*/ 1387336 h 1676233"/>
              <a:gd name="connsiteX13" fmla="*/ 718268 w 1994535"/>
              <a:gd name="connsiteY13" fmla="*/ 1382035 h 1676233"/>
              <a:gd name="connsiteX14" fmla="*/ 718268 w 1994535"/>
              <a:gd name="connsiteY14" fmla="*/ 1281319 h 1676233"/>
              <a:gd name="connsiteX15" fmla="*/ 1428584 w 1994535"/>
              <a:gd name="connsiteY15" fmla="*/ 1291920 h 1676233"/>
              <a:gd name="connsiteX16" fmla="*/ 1420633 w 1994535"/>
              <a:gd name="connsiteY16" fmla="*/ 1082536 h 1676233"/>
              <a:gd name="connsiteX17" fmla="*/ 1417983 w 1994535"/>
              <a:gd name="connsiteY17" fmla="*/ 918209 h 1676233"/>
              <a:gd name="connsiteX18" fmla="*/ 1277510 w 1994535"/>
              <a:gd name="connsiteY18" fmla="*/ 912908 h 1676233"/>
              <a:gd name="connsiteX19" fmla="*/ 1280160 w 1994535"/>
              <a:gd name="connsiteY19" fmla="*/ 796289 h 1676233"/>
              <a:gd name="connsiteX20" fmla="*/ 1200647 w 1994535"/>
              <a:gd name="connsiteY20" fmla="*/ 793639 h 1676233"/>
              <a:gd name="connsiteX21" fmla="*/ 1200647 w 1994535"/>
              <a:gd name="connsiteY21" fmla="*/ 684971 h 1676233"/>
              <a:gd name="connsiteX22" fmla="*/ 1436536 w 1994535"/>
              <a:gd name="connsiteY22" fmla="*/ 684971 h 1676233"/>
              <a:gd name="connsiteX23" fmla="*/ 1428584 w 1994535"/>
              <a:gd name="connsiteY23" fmla="*/ 274153 h 1676233"/>
              <a:gd name="connsiteX0" fmla="*/ 1428584 w 2016760"/>
              <a:gd name="connsiteY0" fmla="*/ 274153 h 1676233"/>
              <a:gd name="connsiteX1" fmla="*/ 1797685 w 2016760"/>
              <a:gd name="connsiteY1" fmla="*/ 225425 h 1676233"/>
              <a:gd name="connsiteX2" fmla="*/ 2016760 w 2016760"/>
              <a:gd name="connsiteY2" fmla="*/ 349250 h 1676233"/>
              <a:gd name="connsiteX3" fmla="*/ 1994535 w 2016760"/>
              <a:gd name="connsiteY3" fmla="*/ 196850 h 1676233"/>
              <a:gd name="connsiteX4" fmla="*/ 1927860 w 2016760"/>
              <a:gd name="connsiteY4" fmla="*/ 0 h 1676233"/>
              <a:gd name="connsiteX5" fmla="*/ 1203960 w 2016760"/>
              <a:gd name="connsiteY5" fmla="*/ 3174 h 1676233"/>
              <a:gd name="connsiteX6" fmla="*/ 1203960 w 2016760"/>
              <a:gd name="connsiteY6" fmla="*/ 273049 h 1676233"/>
              <a:gd name="connsiteX7" fmla="*/ 15903 w 2016760"/>
              <a:gd name="connsiteY7" fmla="*/ 279454 h 1676233"/>
              <a:gd name="connsiteX8" fmla="*/ 0 w 2016760"/>
              <a:gd name="connsiteY8" fmla="*/ 1676233 h 1676233"/>
              <a:gd name="connsiteX9" fmla="*/ 241190 w 2016760"/>
              <a:gd name="connsiteY9" fmla="*/ 1665632 h 1676233"/>
              <a:gd name="connsiteX10" fmla="*/ 251791 w 2016760"/>
              <a:gd name="connsiteY10" fmla="*/ 1085186 h 1676233"/>
              <a:gd name="connsiteX11" fmla="*/ 617551 w 2016760"/>
              <a:gd name="connsiteY11" fmla="*/ 1082536 h 1676233"/>
              <a:gd name="connsiteX12" fmla="*/ 622852 w 2016760"/>
              <a:gd name="connsiteY12" fmla="*/ 1387336 h 1676233"/>
              <a:gd name="connsiteX13" fmla="*/ 718268 w 2016760"/>
              <a:gd name="connsiteY13" fmla="*/ 1382035 h 1676233"/>
              <a:gd name="connsiteX14" fmla="*/ 718268 w 2016760"/>
              <a:gd name="connsiteY14" fmla="*/ 1281319 h 1676233"/>
              <a:gd name="connsiteX15" fmla="*/ 1428584 w 2016760"/>
              <a:gd name="connsiteY15" fmla="*/ 1291920 h 1676233"/>
              <a:gd name="connsiteX16" fmla="*/ 1420633 w 2016760"/>
              <a:gd name="connsiteY16" fmla="*/ 1082536 h 1676233"/>
              <a:gd name="connsiteX17" fmla="*/ 1417983 w 2016760"/>
              <a:gd name="connsiteY17" fmla="*/ 918209 h 1676233"/>
              <a:gd name="connsiteX18" fmla="*/ 1277510 w 2016760"/>
              <a:gd name="connsiteY18" fmla="*/ 912908 h 1676233"/>
              <a:gd name="connsiteX19" fmla="*/ 1280160 w 2016760"/>
              <a:gd name="connsiteY19" fmla="*/ 796289 h 1676233"/>
              <a:gd name="connsiteX20" fmla="*/ 1200647 w 2016760"/>
              <a:gd name="connsiteY20" fmla="*/ 793639 h 1676233"/>
              <a:gd name="connsiteX21" fmla="*/ 1200647 w 2016760"/>
              <a:gd name="connsiteY21" fmla="*/ 684971 h 1676233"/>
              <a:gd name="connsiteX22" fmla="*/ 1436536 w 2016760"/>
              <a:gd name="connsiteY22" fmla="*/ 684971 h 1676233"/>
              <a:gd name="connsiteX23" fmla="*/ 1428584 w 2016760"/>
              <a:gd name="connsiteY23" fmla="*/ 274153 h 1676233"/>
              <a:gd name="connsiteX0" fmla="*/ 1428584 w 2077085"/>
              <a:gd name="connsiteY0" fmla="*/ 274153 h 1676233"/>
              <a:gd name="connsiteX1" fmla="*/ 2077085 w 2077085"/>
              <a:gd name="connsiteY1" fmla="*/ 517525 h 1676233"/>
              <a:gd name="connsiteX2" fmla="*/ 2016760 w 2077085"/>
              <a:gd name="connsiteY2" fmla="*/ 349250 h 1676233"/>
              <a:gd name="connsiteX3" fmla="*/ 1994535 w 2077085"/>
              <a:gd name="connsiteY3" fmla="*/ 196850 h 1676233"/>
              <a:gd name="connsiteX4" fmla="*/ 1927860 w 2077085"/>
              <a:gd name="connsiteY4" fmla="*/ 0 h 1676233"/>
              <a:gd name="connsiteX5" fmla="*/ 1203960 w 2077085"/>
              <a:gd name="connsiteY5" fmla="*/ 3174 h 1676233"/>
              <a:gd name="connsiteX6" fmla="*/ 1203960 w 2077085"/>
              <a:gd name="connsiteY6" fmla="*/ 273049 h 1676233"/>
              <a:gd name="connsiteX7" fmla="*/ 15903 w 2077085"/>
              <a:gd name="connsiteY7" fmla="*/ 279454 h 1676233"/>
              <a:gd name="connsiteX8" fmla="*/ 0 w 2077085"/>
              <a:gd name="connsiteY8" fmla="*/ 1676233 h 1676233"/>
              <a:gd name="connsiteX9" fmla="*/ 241190 w 2077085"/>
              <a:gd name="connsiteY9" fmla="*/ 1665632 h 1676233"/>
              <a:gd name="connsiteX10" fmla="*/ 251791 w 2077085"/>
              <a:gd name="connsiteY10" fmla="*/ 1085186 h 1676233"/>
              <a:gd name="connsiteX11" fmla="*/ 617551 w 2077085"/>
              <a:gd name="connsiteY11" fmla="*/ 1082536 h 1676233"/>
              <a:gd name="connsiteX12" fmla="*/ 622852 w 2077085"/>
              <a:gd name="connsiteY12" fmla="*/ 1387336 h 1676233"/>
              <a:gd name="connsiteX13" fmla="*/ 718268 w 2077085"/>
              <a:gd name="connsiteY13" fmla="*/ 1382035 h 1676233"/>
              <a:gd name="connsiteX14" fmla="*/ 718268 w 2077085"/>
              <a:gd name="connsiteY14" fmla="*/ 1281319 h 1676233"/>
              <a:gd name="connsiteX15" fmla="*/ 1428584 w 2077085"/>
              <a:gd name="connsiteY15" fmla="*/ 1291920 h 1676233"/>
              <a:gd name="connsiteX16" fmla="*/ 1420633 w 2077085"/>
              <a:gd name="connsiteY16" fmla="*/ 1082536 h 1676233"/>
              <a:gd name="connsiteX17" fmla="*/ 1417983 w 2077085"/>
              <a:gd name="connsiteY17" fmla="*/ 918209 h 1676233"/>
              <a:gd name="connsiteX18" fmla="*/ 1277510 w 2077085"/>
              <a:gd name="connsiteY18" fmla="*/ 912908 h 1676233"/>
              <a:gd name="connsiteX19" fmla="*/ 1280160 w 2077085"/>
              <a:gd name="connsiteY19" fmla="*/ 796289 h 1676233"/>
              <a:gd name="connsiteX20" fmla="*/ 1200647 w 2077085"/>
              <a:gd name="connsiteY20" fmla="*/ 793639 h 1676233"/>
              <a:gd name="connsiteX21" fmla="*/ 1200647 w 2077085"/>
              <a:gd name="connsiteY21" fmla="*/ 684971 h 1676233"/>
              <a:gd name="connsiteX22" fmla="*/ 1436536 w 2077085"/>
              <a:gd name="connsiteY22" fmla="*/ 684971 h 1676233"/>
              <a:gd name="connsiteX23" fmla="*/ 1428584 w 2077085"/>
              <a:gd name="connsiteY23" fmla="*/ 274153 h 1676233"/>
              <a:gd name="connsiteX0" fmla="*/ 1428584 w 2077085"/>
              <a:gd name="connsiteY0" fmla="*/ 274153 h 1676233"/>
              <a:gd name="connsiteX1" fmla="*/ 1915159 w 2077085"/>
              <a:gd name="connsiteY1" fmla="*/ 450850 h 1676233"/>
              <a:gd name="connsiteX2" fmla="*/ 2077085 w 2077085"/>
              <a:gd name="connsiteY2" fmla="*/ 517525 h 1676233"/>
              <a:gd name="connsiteX3" fmla="*/ 2016760 w 2077085"/>
              <a:gd name="connsiteY3" fmla="*/ 349250 h 1676233"/>
              <a:gd name="connsiteX4" fmla="*/ 1994535 w 2077085"/>
              <a:gd name="connsiteY4" fmla="*/ 196850 h 1676233"/>
              <a:gd name="connsiteX5" fmla="*/ 1927860 w 2077085"/>
              <a:gd name="connsiteY5" fmla="*/ 0 h 1676233"/>
              <a:gd name="connsiteX6" fmla="*/ 1203960 w 2077085"/>
              <a:gd name="connsiteY6" fmla="*/ 3174 h 1676233"/>
              <a:gd name="connsiteX7" fmla="*/ 1203960 w 2077085"/>
              <a:gd name="connsiteY7" fmla="*/ 273049 h 1676233"/>
              <a:gd name="connsiteX8" fmla="*/ 15903 w 2077085"/>
              <a:gd name="connsiteY8" fmla="*/ 279454 h 1676233"/>
              <a:gd name="connsiteX9" fmla="*/ 0 w 2077085"/>
              <a:gd name="connsiteY9" fmla="*/ 1676233 h 1676233"/>
              <a:gd name="connsiteX10" fmla="*/ 241190 w 2077085"/>
              <a:gd name="connsiteY10" fmla="*/ 1665632 h 1676233"/>
              <a:gd name="connsiteX11" fmla="*/ 251791 w 2077085"/>
              <a:gd name="connsiteY11" fmla="*/ 1085186 h 1676233"/>
              <a:gd name="connsiteX12" fmla="*/ 617551 w 2077085"/>
              <a:gd name="connsiteY12" fmla="*/ 1082536 h 1676233"/>
              <a:gd name="connsiteX13" fmla="*/ 622852 w 2077085"/>
              <a:gd name="connsiteY13" fmla="*/ 1387336 h 1676233"/>
              <a:gd name="connsiteX14" fmla="*/ 718268 w 2077085"/>
              <a:gd name="connsiteY14" fmla="*/ 1382035 h 1676233"/>
              <a:gd name="connsiteX15" fmla="*/ 718268 w 2077085"/>
              <a:gd name="connsiteY15" fmla="*/ 1281319 h 1676233"/>
              <a:gd name="connsiteX16" fmla="*/ 1428584 w 2077085"/>
              <a:gd name="connsiteY16" fmla="*/ 1291920 h 1676233"/>
              <a:gd name="connsiteX17" fmla="*/ 1420633 w 2077085"/>
              <a:gd name="connsiteY17" fmla="*/ 1082536 h 1676233"/>
              <a:gd name="connsiteX18" fmla="*/ 1417983 w 2077085"/>
              <a:gd name="connsiteY18" fmla="*/ 918209 h 1676233"/>
              <a:gd name="connsiteX19" fmla="*/ 1277510 w 2077085"/>
              <a:gd name="connsiteY19" fmla="*/ 912908 h 1676233"/>
              <a:gd name="connsiteX20" fmla="*/ 1280160 w 2077085"/>
              <a:gd name="connsiteY20" fmla="*/ 796289 h 1676233"/>
              <a:gd name="connsiteX21" fmla="*/ 1200647 w 2077085"/>
              <a:gd name="connsiteY21" fmla="*/ 793639 h 1676233"/>
              <a:gd name="connsiteX22" fmla="*/ 1200647 w 2077085"/>
              <a:gd name="connsiteY22" fmla="*/ 684971 h 1676233"/>
              <a:gd name="connsiteX23" fmla="*/ 1436536 w 2077085"/>
              <a:gd name="connsiteY23" fmla="*/ 684971 h 1676233"/>
              <a:gd name="connsiteX24" fmla="*/ 1428584 w 2077085"/>
              <a:gd name="connsiteY24" fmla="*/ 274153 h 1676233"/>
              <a:gd name="connsiteX0" fmla="*/ 1428584 w 2077085"/>
              <a:gd name="connsiteY0" fmla="*/ 274153 h 1676233"/>
              <a:gd name="connsiteX1" fmla="*/ 1842134 w 2077085"/>
              <a:gd name="connsiteY1" fmla="*/ 520700 h 1676233"/>
              <a:gd name="connsiteX2" fmla="*/ 2077085 w 2077085"/>
              <a:gd name="connsiteY2" fmla="*/ 517525 h 1676233"/>
              <a:gd name="connsiteX3" fmla="*/ 2016760 w 2077085"/>
              <a:gd name="connsiteY3" fmla="*/ 349250 h 1676233"/>
              <a:gd name="connsiteX4" fmla="*/ 1994535 w 2077085"/>
              <a:gd name="connsiteY4" fmla="*/ 196850 h 1676233"/>
              <a:gd name="connsiteX5" fmla="*/ 1927860 w 2077085"/>
              <a:gd name="connsiteY5" fmla="*/ 0 h 1676233"/>
              <a:gd name="connsiteX6" fmla="*/ 1203960 w 2077085"/>
              <a:gd name="connsiteY6" fmla="*/ 3174 h 1676233"/>
              <a:gd name="connsiteX7" fmla="*/ 1203960 w 2077085"/>
              <a:gd name="connsiteY7" fmla="*/ 273049 h 1676233"/>
              <a:gd name="connsiteX8" fmla="*/ 15903 w 2077085"/>
              <a:gd name="connsiteY8" fmla="*/ 279454 h 1676233"/>
              <a:gd name="connsiteX9" fmla="*/ 0 w 2077085"/>
              <a:gd name="connsiteY9" fmla="*/ 1676233 h 1676233"/>
              <a:gd name="connsiteX10" fmla="*/ 241190 w 2077085"/>
              <a:gd name="connsiteY10" fmla="*/ 1665632 h 1676233"/>
              <a:gd name="connsiteX11" fmla="*/ 251791 w 2077085"/>
              <a:gd name="connsiteY11" fmla="*/ 1085186 h 1676233"/>
              <a:gd name="connsiteX12" fmla="*/ 617551 w 2077085"/>
              <a:gd name="connsiteY12" fmla="*/ 1082536 h 1676233"/>
              <a:gd name="connsiteX13" fmla="*/ 622852 w 2077085"/>
              <a:gd name="connsiteY13" fmla="*/ 1387336 h 1676233"/>
              <a:gd name="connsiteX14" fmla="*/ 718268 w 2077085"/>
              <a:gd name="connsiteY14" fmla="*/ 1382035 h 1676233"/>
              <a:gd name="connsiteX15" fmla="*/ 718268 w 2077085"/>
              <a:gd name="connsiteY15" fmla="*/ 1281319 h 1676233"/>
              <a:gd name="connsiteX16" fmla="*/ 1428584 w 2077085"/>
              <a:gd name="connsiteY16" fmla="*/ 1291920 h 1676233"/>
              <a:gd name="connsiteX17" fmla="*/ 1420633 w 2077085"/>
              <a:gd name="connsiteY17" fmla="*/ 1082536 h 1676233"/>
              <a:gd name="connsiteX18" fmla="*/ 1417983 w 2077085"/>
              <a:gd name="connsiteY18" fmla="*/ 918209 h 1676233"/>
              <a:gd name="connsiteX19" fmla="*/ 1277510 w 2077085"/>
              <a:gd name="connsiteY19" fmla="*/ 912908 h 1676233"/>
              <a:gd name="connsiteX20" fmla="*/ 1280160 w 2077085"/>
              <a:gd name="connsiteY20" fmla="*/ 796289 h 1676233"/>
              <a:gd name="connsiteX21" fmla="*/ 1200647 w 2077085"/>
              <a:gd name="connsiteY21" fmla="*/ 793639 h 1676233"/>
              <a:gd name="connsiteX22" fmla="*/ 1200647 w 2077085"/>
              <a:gd name="connsiteY22" fmla="*/ 684971 h 1676233"/>
              <a:gd name="connsiteX23" fmla="*/ 1436536 w 2077085"/>
              <a:gd name="connsiteY23" fmla="*/ 684971 h 1676233"/>
              <a:gd name="connsiteX24" fmla="*/ 1428584 w 2077085"/>
              <a:gd name="connsiteY24" fmla="*/ 274153 h 1676233"/>
              <a:gd name="connsiteX0" fmla="*/ 1428584 w 2077085"/>
              <a:gd name="connsiteY0" fmla="*/ 274153 h 1676233"/>
              <a:gd name="connsiteX1" fmla="*/ 1626234 w 2077085"/>
              <a:gd name="connsiteY1" fmla="*/ 390525 h 1676233"/>
              <a:gd name="connsiteX2" fmla="*/ 1842134 w 2077085"/>
              <a:gd name="connsiteY2" fmla="*/ 520700 h 1676233"/>
              <a:gd name="connsiteX3" fmla="*/ 2077085 w 2077085"/>
              <a:gd name="connsiteY3" fmla="*/ 517525 h 1676233"/>
              <a:gd name="connsiteX4" fmla="*/ 2016760 w 2077085"/>
              <a:gd name="connsiteY4" fmla="*/ 349250 h 1676233"/>
              <a:gd name="connsiteX5" fmla="*/ 1994535 w 2077085"/>
              <a:gd name="connsiteY5" fmla="*/ 196850 h 1676233"/>
              <a:gd name="connsiteX6" fmla="*/ 1927860 w 2077085"/>
              <a:gd name="connsiteY6" fmla="*/ 0 h 1676233"/>
              <a:gd name="connsiteX7" fmla="*/ 1203960 w 2077085"/>
              <a:gd name="connsiteY7" fmla="*/ 3174 h 1676233"/>
              <a:gd name="connsiteX8" fmla="*/ 1203960 w 2077085"/>
              <a:gd name="connsiteY8" fmla="*/ 273049 h 1676233"/>
              <a:gd name="connsiteX9" fmla="*/ 15903 w 2077085"/>
              <a:gd name="connsiteY9" fmla="*/ 279454 h 1676233"/>
              <a:gd name="connsiteX10" fmla="*/ 0 w 2077085"/>
              <a:gd name="connsiteY10" fmla="*/ 1676233 h 1676233"/>
              <a:gd name="connsiteX11" fmla="*/ 241190 w 2077085"/>
              <a:gd name="connsiteY11" fmla="*/ 1665632 h 1676233"/>
              <a:gd name="connsiteX12" fmla="*/ 251791 w 2077085"/>
              <a:gd name="connsiteY12" fmla="*/ 1085186 h 1676233"/>
              <a:gd name="connsiteX13" fmla="*/ 617551 w 2077085"/>
              <a:gd name="connsiteY13" fmla="*/ 1082536 h 1676233"/>
              <a:gd name="connsiteX14" fmla="*/ 622852 w 2077085"/>
              <a:gd name="connsiteY14" fmla="*/ 1387336 h 1676233"/>
              <a:gd name="connsiteX15" fmla="*/ 718268 w 2077085"/>
              <a:gd name="connsiteY15" fmla="*/ 1382035 h 1676233"/>
              <a:gd name="connsiteX16" fmla="*/ 718268 w 2077085"/>
              <a:gd name="connsiteY16" fmla="*/ 1281319 h 1676233"/>
              <a:gd name="connsiteX17" fmla="*/ 1428584 w 2077085"/>
              <a:gd name="connsiteY17" fmla="*/ 1291920 h 1676233"/>
              <a:gd name="connsiteX18" fmla="*/ 1420633 w 2077085"/>
              <a:gd name="connsiteY18" fmla="*/ 1082536 h 1676233"/>
              <a:gd name="connsiteX19" fmla="*/ 1417983 w 2077085"/>
              <a:gd name="connsiteY19" fmla="*/ 918209 h 1676233"/>
              <a:gd name="connsiteX20" fmla="*/ 1277510 w 2077085"/>
              <a:gd name="connsiteY20" fmla="*/ 912908 h 1676233"/>
              <a:gd name="connsiteX21" fmla="*/ 1280160 w 2077085"/>
              <a:gd name="connsiteY21" fmla="*/ 796289 h 1676233"/>
              <a:gd name="connsiteX22" fmla="*/ 1200647 w 2077085"/>
              <a:gd name="connsiteY22" fmla="*/ 793639 h 1676233"/>
              <a:gd name="connsiteX23" fmla="*/ 1200647 w 2077085"/>
              <a:gd name="connsiteY23" fmla="*/ 684971 h 1676233"/>
              <a:gd name="connsiteX24" fmla="*/ 1436536 w 2077085"/>
              <a:gd name="connsiteY24" fmla="*/ 684971 h 1676233"/>
              <a:gd name="connsiteX25" fmla="*/ 1428584 w 2077085"/>
              <a:gd name="connsiteY25" fmla="*/ 274153 h 1676233"/>
              <a:gd name="connsiteX0" fmla="*/ 1428584 w 2077085"/>
              <a:gd name="connsiteY0" fmla="*/ 274153 h 1676233"/>
              <a:gd name="connsiteX1" fmla="*/ 1832609 w 2077085"/>
              <a:gd name="connsiteY1" fmla="*/ 307975 h 1676233"/>
              <a:gd name="connsiteX2" fmla="*/ 1842134 w 2077085"/>
              <a:gd name="connsiteY2" fmla="*/ 520700 h 1676233"/>
              <a:gd name="connsiteX3" fmla="*/ 2077085 w 2077085"/>
              <a:gd name="connsiteY3" fmla="*/ 517525 h 1676233"/>
              <a:gd name="connsiteX4" fmla="*/ 2016760 w 2077085"/>
              <a:gd name="connsiteY4" fmla="*/ 349250 h 1676233"/>
              <a:gd name="connsiteX5" fmla="*/ 1994535 w 2077085"/>
              <a:gd name="connsiteY5" fmla="*/ 196850 h 1676233"/>
              <a:gd name="connsiteX6" fmla="*/ 1927860 w 2077085"/>
              <a:gd name="connsiteY6" fmla="*/ 0 h 1676233"/>
              <a:gd name="connsiteX7" fmla="*/ 1203960 w 2077085"/>
              <a:gd name="connsiteY7" fmla="*/ 3174 h 1676233"/>
              <a:gd name="connsiteX8" fmla="*/ 1203960 w 2077085"/>
              <a:gd name="connsiteY8" fmla="*/ 273049 h 1676233"/>
              <a:gd name="connsiteX9" fmla="*/ 15903 w 2077085"/>
              <a:gd name="connsiteY9" fmla="*/ 279454 h 1676233"/>
              <a:gd name="connsiteX10" fmla="*/ 0 w 2077085"/>
              <a:gd name="connsiteY10" fmla="*/ 1676233 h 1676233"/>
              <a:gd name="connsiteX11" fmla="*/ 241190 w 2077085"/>
              <a:gd name="connsiteY11" fmla="*/ 1665632 h 1676233"/>
              <a:gd name="connsiteX12" fmla="*/ 251791 w 2077085"/>
              <a:gd name="connsiteY12" fmla="*/ 1085186 h 1676233"/>
              <a:gd name="connsiteX13" fmla="*/ 617551 w 2077085"/>
              <a:gd name="connsiteY13" fmla="*/ 1082536 h 1676233"/>
              <a:gd name="connsiteX14" fmla="*/ 622852 w 2077085"/>
              <a:gd name="connsiteY14" fmla="*/ 1387336 h 1676233"/>
              <a:gd name="connsiteX15" fmla="*/ 718268 w 2077085"/>
              <a:gd name="connsiteY15" fmla="*/ 1382035 h 1676233"/>
              <a:gd name="connsiteX16" fmla="*/ 718268 w 2077085"/>
              <a:gd name="connsiteY16" fmla="*/ 1281319 h 1676233"/>
              <a:gd name="connsiteX17" fmla="*/ 1428584 w 2077085"/>
              <a:gd name="connsiteY17" fmla="*/ 1291920 h 1676233"/>
              <a:gd name="connsiteX18" fmla="*/ 1420633 w 2077085"/>
              <a:gd name="connsiteY18" fmla="*/ 1082536 h 1676233"/>
              <a:gd name="connsiteX19" fmla="*/ 1417983 w 2077085"/>
              <a:gd name="connsiteY19" fmla="*/ 918209 h 1676233"/>
              <a:gd name="connsiteX20" fmla="*/ 1277510 w 2077085"/>
              <a:gd name="connsiteY20" fmla="*/ 912908 h 1676233"/>
              <a:gd name="connsiteX21" fmla="*/ 1280160 w 2077085"/>
              <a:gd name="connsiteY21" fmla="*/ 796289 h 1676233"/>
              <a:gd name="connsiteX22" fmla="*/ 1200647 w 2077085"/>
              <a:gd name="connsiteY22" fmla="*/ 793639 h 1676233"/>
              <a:gd name="connsiteX23" fmla="*/ 1200647 w 2077085"/>
              <a:gd name="connsiteY23" fmla="*/ 684971 h 1676233"/>
              <a:gd name="connsiteX24" fmla="*/ 1436536 w 2077085"/>
              <a:gd name="connsiteY24" fmla="*/ 684971 h 1676233"/>
              <a:gd name="connsiteX25" fmla="*/ 1428584 w 2077085"/>
              <a:gd name="connsiteY25" fmla="*/ 274153 h 1676233"/>
              <a:gd name="connsiteX0" fmla="*/ 1438109 w 2077085"/>
              <a:gd name="connsiteY0" fmla="*/ 309078 h 1676233"/>
              <a:gd name="connsiteX1" fmla="*/ 1832609 w 2077085"/>
              <a:gd name="connsiteY1" fmla="*/ 307975 h 1676233"/>
              <a:gd name="connsiteX2" fmla="*/ 1842134 w 2077085"/>
              <a:gd name="connsiteY2" fmla="*/ 520700 h 1676233"/>
              <a:gd name="connsiteX3" fmla="*/ 2077085 w 2077085"/>
              <a:gd name="connsiteY3" fmla="*/ 517525 h 1676233"/>
              <a:gd name="connsiteX4" fmla="*/ 2016760 w 2077085"/>
              <a:gd name="connsiteY4" fmla="*/ 349250 h 1676233"/>
              <a:gd name="connsiteX5" fmla="*/ 1994535 w 2077085"/>
              <a:gd name="connsiteY5" fmla="*/ 196850 h 1676233"/>
              <a:gd name="connsiteX6" fmla="*/ 1927860 w 2077085"/>
              <a:gd name="connsiteY6" fmla="*/ 0 h 1676233"/>
              <a:gd name="connsiteX7" fmla="*/ 1203960 w 2077085"/>
              <a:gd name="connsiteY7" fmla="*/ 3174 h 1676233"/>
              <a:gd name="connsiteX8" fmla="*/ 1203960 w 2077085"/>
              <a:gd name="connsiteY8" fmla="*/ 273049 h 1676233"/>
              <a:gd name="connsiteX9" fmla="*/ 15903 w 2077085"/>
              <a:gd name="connsiteY9" fmla="*/ 279454 h 1676233"/>
              <a:gd name="connsiteX10" fmla="*/ 0 w 2077085"/>
              <a:gd name="connsiteY10" fmla="*/ 1676233 h 1676233"/>
              <a:gd name="connsiteX11" fmla="*/ 241190 w 2077085"/>
              <a:gd name="connsiteY11" fmla="*/ 1665632 h 1676233"/>
              <a:gd name="connsiteX12" fmla="*/ 251791 w 2077085"/>
              <a:gd name="connsiteY12" fmla="*/ 1085186 h 1676233"/>
              <a:gd name="connsiteX13" fmla="*/ 617551 w 2077085"/>
              <a:gd name="connsiteY13" fmla="*/ 1082536 h 1676233"/>
              <a:gd name="connsiteX14" fmla="*/ 622852 w 2077085"/>
              <a:gd name="connsiteY14" fmla="*/ 1387336 h 1676233"/>
              <a:gd name="connsiteX15" fmla="*/ 718268 w 2077085"/>
              <a:gd name="connsiteY15" fmla="*/ 1382035 h 1676233"/>
              <a:gd name="connsiteX16" fmla="*/ 718268 w 2077085"/>
              <a:gd name="connsiteY16" fmla="*/ 1281319 h 1676233"/>
              <a:gd name="connsiteX17" fmla="*/ 1428584 w 2077085"/>
              <a:gd name="connsiteY17" fmla="*/ 1291920 h 1676233"/>
              <a:gd name="connsiteX18" fmla="*/ 1420633 w 2077085"/>
              <a:gd name="connsiteY18" fmla="*/ 1082536 h 1676233"/>
              <a:gd name="connsiteX19" fmla="*/ 1417983 w 2077085"/>
              <a:gd name="connsiteY19" fmla="*/ 918209 h 1676233"/>
              <a:gd name="connsiteX20" fmla="*/ 1277510 w 2077085"/>
              <a:gd name="connsiteY20" fmla="*/ 912908 h 1676233"/>
              <a:gd name="connsiteX21" fmla="*/ 1280160 w 2077085"/>
              <a:gd name="connsiteY21" fmla="*/ 796289 h 1676233"/>
              <a:gd name="connsiteX22" fmla="*/ 1200647 w 2077085"/>
              <a:gd name="connsiteY22" fmla="*/ 793639 h 1676233"/>
              <a:gd name="connsiteX23" fmla="*/ 1200647 w 2077085"/>
              <a:gd name="connsiteY23" fmla="*/ 684971 h 1676233"/>
              <a:gd name="connsiteX24" fmla="*/ 1436536 w 2077085"/>
              <a:gd name="connsiteY24" fmla="*/ 684971 h 1676233"/>
              <a:gd name="connsiteX25" fmla="*/ 1438109 w 2077085"/>
              <a:gd name="connsiteY25" fmla="*/ 309078 h 16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77085" h="1676233">
                <a:moveTo>
                  <a:pt x="1438109" y="309078"/>
                </a:moveTo>
                <a:lnTo>
                  <a:pt x="1832609" y="307975"/>
                </a:lnTo>
                <a:lnTo>
                  <a:pt x="1842134" y="520700"/>
                </a:lnTo>
                <a:lnTo>
                  <a:pt x="2077085" y="517525"/>
                </a:lnTo>
                <a:lnTo>
                  <a:pt x="2016760" y="349250"/>
                </a:lnTo>
                <a:lnTo>
                  <a:pt x="1994535" y="196850"/>
                </a:lnTo>
                <a:lnTo>
                  <a:pt x="1927860" y="0"/>
                </a:lnTo>
                <a:lnTo>
                  <a:pt x="1203960" y="3174"/>
                </a:lnTo>
                <a:lnTo>
                  <a:pt x="1203960" y="273049"/>
                </a:lnTo>
                <a:lnTo>
                  <a:pt x="15903" y="279454"/>
                </a:lnTo>
                <a:lnTo>
                  <a:pt x="0" y="1676233"/>
                </a:lnTo>
                <a:lnTo>
                  <a:pt x="241190" y="1665632"/>
                </a:lnTo>
                <a:lnTo>
                  <a:pt x="251791" y="1085186"/>
                </a:lnTo>
                <a:lnTo>
                  <a:pt x="617551" y="1082536"/>
                </a:lnTo>
                <a:lnTo>
                  <a:pt x="622852" y="1387336"/>
                </a:lnTo>
                <a:lnTo>
                  <a:pt x="718268" y="1382035"/>
                </a:lnTo>
                <a:lnTo>
                  <a:pt x="718268" y="1281319"/>
                </a:lnTo>
                <a:lnTo>
                  <a:pt x="1428584" y="1291920"/>
                </a:lnTo>
                <a:lnTo>
                  <a:pt x="1420633" y="1082536"/>
                </a:lnTo>
                <a:cubicBezTo>
                  <a:pt x="1419750" y="1027760"/>
                  <a:pt x="1418866" y="972985"/>
                  <a:pt x="1417983" y="918209"/>
                </a:cubicBezTo>
                <a:lnTo>
                  <a:pt x="1277510" y="912908"/>
                </a:lnTo>
                <a:cubicBezTo>
                  <a:pt x="1278393" y="874035"/>
                  <a:pt x="1279277" y="835162"/>
                  <a:pt x="1280160" y="796289"/>
                </a:cubicBezTo>
                <a:lnTo>
                  <a:pt x="1200647" y="793639"/>
                </a:lnTo>
                <a:lnTo>
                  <a:pt x="1200647" y="684971"/>
                </a:lnTo>
                <a:lnTo>
                  <a:pt x="1436536" y="684971"/>
                </a:lnTo>
                <a:cubicBezTo>
                  <a:pt x="1437060" y="559673"/>
                  <a:pt x="1437585" y="434376"/>
                  <a:pt x="1438109" y="309078"/>
                </a:cubicBezTo>
                <a:close/>
              </a:path>
            </a:pathLst>
          </a:custGeom>
          <a:solidFill>
            <a:srgbClr val="92D050">
              <a:alpha val="3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528011" y="1245704"/>
            <a:ext cx="679368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r>
              <a:rPr lang="en-US" sz="1000" kern="0" dirty="0">
                <a:solidFill>
                  <a:srgbClr val="000000"/>
                </a:solidFill>
                <a:latin typeface="Arial"/>
                <a:sym typeface="Arial"/>
              </a:rPr>
              <a:t>202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324466" y="2132070"/>
            <a:ext cx="1009185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</a:pPr>
            <a:r>
              <a:rPr lang="en-US" sz="16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2030:</a:t>
            </a:r>
          </a:p>
          <a:p>
            <a:pPr algn="ctr" defTabSz="914378">
              <a:buClr>
                <a:srgbClr val="000000"/>
              </a:buClr>
            </a:pPr>
            <a:r>
              <a:rPr lang="en-US" sz="16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240,234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98A710-AAEB-47BD-8F5E-C24CEB2E3BF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597" y="4781550"/>
            <a:ext cx="457205" cy="273844"/>
          </a:xfrm>
        </p:spPr>
        <p:txBody>
          <a:bodyPr/>
          <a:lstStyle/>
          <a:p>
            <a:pPr defTabSz="914378">
              <a:buClr>
                <a:srgbClr val="000000"/>
              </a:buClr>
            </a:pPr>
            <a:fld id="{00000000-1234-1234-1234-123412341234}" type="slidenum">
              <a:rPr lang="en-US" kern="0">
                <a:solidFill>
                  <a:srgbClr val="000000"/>
                </a:solidFill>
              </a:rPr>
              <a:pPr defTabSz="914378">
                <a:buClr>
                  <a:srgbClr val="000000"/>
                </a:buClr>
              </a:pPr>
              <a:t>10</a:t>
            </a:fld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9550"/>
            <a:ext cx="8534400" cy="48006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4199021" y="1576137"/>
            <a:ext cx="2743200" cy="3320716"/>
          </a:xfrm>
          <a:custGeom>
            <a:avLst/>
            <a:gdLst>
              <a:gd name="connsiteX0" fmla="*/ 0 w 2743200"/>
              <a:gd name="connsiteY0" fmla="*/ 998621 h 3320716"/>
              <a:gd name="connsiteX1" fmla="*/ 0 w 2743200"/>
              <a:gd name="connsiteY1" fmla="*/ 1323474 h 3320716"/>
              <a:gd name="connsiteX2" fmla="*/ 360947 w 2743200"/>
              <a:gd name="connsiteY2" fmla="*/ 1636295 h 3320716"/>
              <a:gd name="connsiteX3" fmla="*/ 240632 w 2743200"/>
              <a:gd name="connsiteY3" fmla="*/ 1925052 h 3320716"/>
              <a:gd name="connsiteX4" fmla="*/ 517358 w 2743200"/>
              <a:gd name="connsiteY4" fmla="*/ 1913021 h 3320716"/>
              <a:gd name="connsiteX5" fmla="*/ 493295 w 2743200"/>
              <a:gd name="connsiteY5" fmla="*/ 2069431 h 3320716"/>
              <a:gd name="connsiteX6" fmla="*/ 950495 w 2743200"/>
              <a:gd name="connsiteY6" fmla="*/ 2057400 h 3320716"/>
              <a:gd name="connsiteX7" fmla="*/ 1371600 w 2743200"/>
              <a:gd name="connsiteY7" fmla="*/ 2695074 h 3320716"/>
              <a:gd name="connsiteX8" fmla="*/ 1347537 w 2743200"/>
              <a:gd name="connsiteY8" fmla="*/ 3320716 h 3320716"/>
              <a:gd name="connsiteX9" fmla="*/ 2189747 w 2743200"/>
              <a:gd name="connsiteY9" fmla="*/ 3031958 h 3320716"/>
              <a:gd name="connsiteX10" fmla="*/ 2153653 w 2743200"/>
              <a:gd name="connsiteY10" fmla="*/ 2502568 h 3320716"/>
              <a:gd name="connsiteX11" fmla="*/ 2743200 w 2743200"/>
              <a:gd name="connsiteY11" fmla="*/ 2273968 h 3320716"/>
              <a:gd name="connsiteX12" fmla="*/ 2213811 w 2743200"/>
              <a:gd name="connsiteY12" fmla="*/ 1455821 h 3320716"/>
              <a:gd name="connsiteX13" fmla="*/ 1744579 w 2743200"/>
              <a:gd name="connsiteY13" fmla="*/ 1491916 h 3320716"/>
              <a:gd name="connsiteX14" fmla="*/ 1347537 w 2743200"/>
              <a:gd name="connsiteY14" fmla="*/ 685800 h 3320716"/>
              <a:gd name="connsiteX15" fmla="*/ 1323474 w 2743200"/>
              <a:gd name="connsiteY15" fmla="*/ 204537 h 3320716"/>
              <a:gd name="connsiteX16" fmla="*/ 1058779 w 2743200"/>
              <a:gd name="connsiteY16" fmla="*/ 216568 h 3320716"/>
              <a:gd name="connsiteX17" fmla="*/ 1058779 w 2743200"/>
              <a:gd name="connsiteY17" fmla="*/ 0 h 3320716"/>
              <a:gd name="connsiteX18" fmla="*/ 709863 w 2743200"/>
              <a:gd name="connsiteY18" fmla="*/ 0 h 3320716"/>
              <a:gd name="connsiteX19" fmla="*/ 709863 w 2743200"/>
              <a:gd name="connsiteY19" fmla="*/ 409074 h 3320716"/>
              <a:gd name="connsiteX20" fmla="*/ 481263 w 2743200"/>
              <a:gd name="connsiteY20" fmla="*/ 421105 h 3320716"/>
              <a:gd name="connsiteX21" fmla="*/ 481263 w 2743200"/>
              <a:gd name="connsiteY21" fmla="*/ 469231 h 3320716"/>
              <a:gd name="connsiteX22" fmla="*/ 541421 w 2743200"/>
              <a:gd name="connsiteY22" fmla="*/ 481263 h 3320716"/>
              <a:gd name="connsiteX23" fmla="*/ 541421 w 2743200"/>
              <a:gd name="connsiteY23" fmla="*/ 601579 h 3320716"/>
              <a:gd name="connsiteX24" fmla="*/ 697832 w 2743200"/>
              <a:gd name="connsiteY24" fmla="*/ 601579 h 3320716"/>
              <a:gd name="connsiteX25" fmla="*/ 697832 w 2743200"/>
              <a:gd name="connsiteY25" fmla="*/ 1010652 h 3320716"/>
              <a:gd name="connsiteX26" fmla="*/ 0 w 2743200"/>
              <a:gd name="connsiteY26" fmla="*/ 998621 h 332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43200" h="3320716">
                <a:moveTo>
                  <a:pt x="0" y="998621"/>
                </a:moveTo>
                <a:lnTo>
                  <a:pt x="0" y="1323474"/>
                </a:lnTo>
                <a:lnTo>
                  <a:pt x="360947" y="1636295"/>
                </a:lnTo>
                <a:lnTo>
                  <a:pt x="240632" y="1925052"/>
                </a:lnTo>
                <a:lnTo>
                  <a:pt x="517358" y="1913021"/>
                </a:lnTo>
                <a:lnTo>
                  <a:pt x="493295" y="2069431"/>
                </a:lnTo>
                <a:lnTo>
                  <a:pt x="950495" y="2057400"/>
                </a:lnTo>
                <a:lnTo>
                  <a:pt x="1371600" y="2695074"/>
                </a:lnTo>
                <a:lnTo>
                  <a:pt x="1347537" y="3320716"/>
                </a:lnTo>
                <a:lnTo>
                  <a:pt x="2189747" y="3031958"/>
                </a:lnTo>
                <a:lnTo>
                  <a:pt x="2153653" y="2502568"/>
                </a:lnTo>
                <a:lnTo>
                  <a:pt x="2743200" y="2273968"/>
                </a:lnTo>
                <a:lnTo>
                  <a:pt x="2213811" y="1455821"/>
                </a:lnTo>
                <a:lnTo>
                  <a:pt x="1744579" y="1491916"/>
                </a:lnTo>
                <a:lnTo>
                  <a:pt x="1347537" y="685800"/>
                </a:lnTo>
                <a:lnTo>
                  <a:pt x="1323474" y="204537"/>
                </a:lnTo>
                <a:lnTo>
                  <a:pt x="1058779" y="216568"/>
                </a:lnTo>
                <a:lnTo>
                  <a:pt x="1058779" y="0"/>
                </a:lnTo>
                <a:lnTo>
                  <a:pt x="709863" y="0"/>
                </a:lnTo>
                <a:lnTo>
                  <a:pt x="709863" y="409074"/>
                </a:lnTo>
                <a:lnTo>
                  <a:pt x="481263" y="421105"/>
                </a:lnTo>
                <a:lnTo>
                  <a:pt x="481263" y="469231"/>
                </a:lnTo>
                <a:lnTo>
                  <a:pt x="541421" y="481263"/>
                </a:lnTo>
                <a:lnTo>
                  <a:pt x="541421" y="601579"/>
                </a:lnTo>
                <a:lnTo>
                  <a:pt x="697832" y="601579"/>
                </a:lnTo>
                <a:lnTo>
                  <a:pt x="697832" y="1010652"/>
                </a:lnTo>
                <a:lnTo>
                  <a:pt x="0" y="998621"/>
                </a:lnTo>
                <a:close/>
              </a:path>
            </a:pathLst>
          </a:custGeom>
          <a:solidFill>
            <a:srgbClr val="C0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66800" y="209550"/>
            <a:ext cx="0" cy="114300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" y="1276350"/>
            <a:ext cx="1371600" cy="15240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756612" y="1428750"/>
            <a:ext cx="834189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590800" y="1276350"/>
            <a:ext cx="228600" cy="15240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819400" y="895350"/>
            <a:ext cx="76200" cy="38100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57500" y="895350"/>
            <a:ext cx="586740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444241" y="895350"/>
            <a:ext cx="411481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855723" y="742950"/>
            <a:ext cx="106678" cy="15240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62400" y="209550"/>
            <a:ext cx="0" cy="53340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55722" y="895350"/>
            <a:ext cx="182879" cy="19050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85799" y="323850"/>
            <a:ext cx="682083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r>
              <a:rPr lang="en-US" sz="1000" kern="0" dirty="0">
                <a:solidFill>
                  <a:srgbClr val="000000"/>
                </a:solidFill>
                <a:latin typeface="Arial"/>
                <a:sym typeface="Arial"/>
              </a:rPr>
              <a:t>101</a:t>
            </a:r>
          </a:p>
        </p:txBody>
      </p:sp>
      <p:sp>
        <p:nvSpPr>
          <p:cNvPr id="43" name="Oval 42"/>
          <p:cNvSpPr/>
          <p:nvPr/>
        </p:nvSpPr>
        <p:spPr>
          <a:xfrm>
            <a:off x="4284465" y="553453"/>
            <a:ext cx="544594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r>
              <a:rPr lang="en-US" sz="1000" kern="0" dirty="0">
                <a:solidFill>
                  <a:srgbClr val="000000"/>
                </a:solidFill>
                <a:latin typeface="Arial"/>
                <a:sym typeface="Arial"/>
              </a:rPr>
              <a:t>24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4038601" y="819151"/>
            <a:ext cx="335282" cy="17094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038602" y="1085851"/>
            <a:ext cx="245863" cy="159854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284466" y="1245704"/>
            <a:ext cx="668534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3444242" y="1225783"/>
            <a:ext cx="2077085" cy="1726801"/>
          </a:xfrm>
          <a:custGeom>
            <a:avLst/>
            <a:gdLst>
              <a:gd name="connsiteX0" fmla="*/ 1428584 w 1436536"/>
              <a:gd name="connsiteY0" fmla="*/ 0 h 1402080"/>
              <a:gd name="connsiteX1" fmla="*/ 15903 w 1436536"/>
              <a:gd name="connsiteY1" fmla="*/ 5301 h 1402080"/>
              <a:gd name="connsiteX2" fmla="*/ 0 w 1436536"/>
              <a:gd name="connsiteY2" fmla="*/ 1402080 h 1402080"/>
              <a:gd name="connsiteX3" fmla="*/ 241190 w 1436536"/>
              <a:gd name="connsiteY3" fmla="*/ 1391479 h 1402080"/>
              <a:gd name="connsiteX4" fmla="*/ 251791 w 1436536"/>
              <a:gd name="connsiteY4" fmla="*/ 811033 h 1402080"/>
              <a:gd name="connsiteX5" fmla="*/ 617551 w 1436536"/>
              <a:gd name="connsiteY5" fmla="*/ 808383 h 1402080"/>
              <a:gd name="connsiteX6" fmla="*/ 622852 w 1436536"/>
              <a:gd name="connsiteY6" fmla="*/ 1113183 h 1402080"/>
              <a:gd name="connsiteX7" fmla="*/ 718268 w 1436536"/>
              <a:gd name="connsiteY7" fmla="*/ 1107882 h 1402080"/>
              <a:gd name="connsiteX8" fmla="*/ 718268 w 1436536"/>
              <a:gd name="connsiteY8" fmla="*/ 1007166 h 1402080"/>
              <a:gd name="connsiteX9" fmla="*/ 1428584 w 1436536"/>
              <a:gd name="connsiteY9" fmla="*/ 1017767 h 1402080"/>
              <a:gd name="connsiteX10" fmla="*/ 1420633 w 1436536"/>
              <a:gd name="connsiteY10" fmla="*/ 808383 h 1402080"/>
              <a:gd name="connsiteX11" fmla="*/ 1417983 w 1436536"/>
              <a:gd name="connsiteY11" fmla="*/ 644056 h 1402080"/>
              <a:gd name="connsiteX12" fmla="*/ 1277510 w 1436536"/>
              <a:gd name="connsiteY12" fmla="*/ 638755 h 1402080"/>
              <a:gd name="connsiteX13" fmla="*/ 1280160 w 1436536"/>
              <a:gd name="connsiteY13" fmla="*/ 522136 h 1402080"/>
              <a:gd name="connsiteX14" fmla="*/ 1200647 w 1436536"/>
              <a:gd name="connsiteY14" fmla="*/ 519486 h 1402080"/>
              <a:gd name="connsiteX15" fmla="*/ 1200647 w 1436536"/>
              <a:gd name="connsiteY15" fmla="*/ 410818 h 1402080"/>
              <a:gd name="connsiteX16" fmla="*/ 1436536 w 1436536"/>
              <a:gd name="connsiteY16" fmla="*/ 410818 h 1402080"/>
              <a:gd name="connsiteX17" fmla="*/ 1428584 w 1436536"/>
              <a:gd name="connsiteY17" fmla="*/ 0 h 1402080"/>
              <a:gd name="connsiteX0" fmla="*/ 1428584 w 1436536"/>
              <a:gd name="connsiteY0" fmla="*/ 1104 h 1403184"/>
              <a:gd name="connsiteX1" fmla="*/ 1203960 w 1436536"/>
              <a:gd name="connsiteY1" fmla="*/ 0 h 1403184"/>
              <a:gd name="connsiteX2" fmla="*/ 15903 w 1436536"/>
              <a:gd name="connsiteY2" fmla="*/ 6405 h 1403184"/>
              <a:gd name="connsiteX3" fmla="*/ 0 w 1436536"/>
              <a:gd name="connsiteY3" fmla="*/ 1403184 h 1403184"/>
              <a:gd name="connsiteX4" fmla="*/ 241190 w 1436536"/>
              <a:gd name="connsiteY4" fmla="*/ 1392583 h 1403184"/>
              <a:gd name="connsiteX5" fmla="*/ 251791 w 1436536"/>
              <a:gd name="connsiteY5" fmla="*/ 812137 h 1403184"/>
              <a:gd name="connsiteX6" fmla="*/ 617551 w 1436536"/>
              <a:gd name="connsiteY6" fmla="*/ 809487 h 1403184"/>
              <a:gd name="connsiteX7" fmla="*/ 622852 w 1436536"/>
              <a:gd name="connsiteY7" fmla="*/ 1114287 h 1403184"/>
              <a:gd name="connsiteX8" fmla="*/ 718268 w 1436536"/>
              <a:gd name="connsiteY8" fmla="*/ 1108986 h 1403184"/>
              <a:gd name="connsiteX9" fmla="*/ 718268 w 1436536"/>
              <a:gd name="connsiteY9" fmla="*/ 1008270 h 1403184"/>
              <a:gd name="connsiteX10" fmla="*/ 1428584 w 1436536"/>
              <a:gd name="connsiteY10" fmla="*/ 1018871 h 1403184"/>
              <a:gd name="connsiteX11" fmla="*/ 1420633 w 1436536"/>
              <a:gd name="connsiteY11" fmla="*/ 809487 h 1403184"/>
              <a:gd name="connsiteX12" fmla="*/ 1417983 w 1436536"/>
              <a:gd name="connsiteY12" fmla="*/ 645160 h 1403184"/>
              <a:gd name="connsiteX13" fmla="*/ 1277510 w 1436536"/>
              <a:gd name="connsiteY13" fmla="*/ 639859 h 1403184"/>
              <a:gd name="connsiteX14" fmla="*/ 1280160 w 1436536"/>
              <a:gd name="connsiteY14" fmla="*/ 523240 h 1403184"/>
              <a:gd name="connsiteX15" fmla="*/ 1200647 w 1436536"/>
              <a:gd name="connsiteY15" fmla="*/ 520590 h 1403184"/>
              <a:gd name="connsiteX16" fmla="*/ 1200647 w 1436536"/>
              <a:gd name="connsiteY16" fmla="*/ 411922 h 1403184"/>
              <a:gd name="connsiteX17" fmla="*/ 1436536 w 1436536"/>
              <a:gd name="connsiteY17" fmla="*/ 411922 h 1403184"/>
              <a:gd name="connsiteX18" fmla="*/ 1428584 w 1436536"/>
              <a:gd name="connsiteY18" fmla="*/ 1104 h 1403184"/>
              <a:gd name="connsiteX0" fmla="*/ 1428584 w 1436536"/>
              <a:gd name="connsiteY0" fmla="*/ 1104 h 1403184"/>
              <a:gd name="connsiteX1" fmla="*/ 1356360 w 1436536"/>
              <a:gd name="connsiteY1" fmla="*/ 0 h 1403184"/>
              <a:gd name="connsiteX2" fmla="*/ 1203960 w 1436536"/>
              <a:gd name="connsiteY2" fmla="*/ 0 h 1403184"/>
              <a:gd name="connsiteX3" fmla="*/ 15903 w 1436536"/>
              <a:gd name="connsiteY3" fmla="*/ 6405 h 1403184"/>
              <a:gd name="connsiteX4" fmla="*/ 0 w 1436536"/>
              <a:gd name="connsiteY4" fmla="*/ 1403184 h 1403184"/>
              <a:gd name="connsiteX5" fmla="*/ 241190 w 1436536"/>
              <a:gd name="connsiteY5" fmla="*/ 1392583 h 1403184"/>
              <a:gd name="connsiteX6" fmla="*/ 251791 w 1436536"/>
              <a:gd name="connsiteY6" fmla="*/ 812137 h 1403184"/>
              <a:gd name="connsiteX7" fmla="*/ 617551 w 1436536"/>
              <a:gd name="connsiteY7" fmla="*/ 809487 h 1403184"/>
              <a:gd name="connsiteX8" fmla="*/ 622852 w 1436536"/>
              <a:gd name="connsiteY8" fmla="*/ 1114287 h 1403184"/>
              <a:gd name="connsiteX9" fmla="*/ 718268 w 1436536"/>
              <a:gd name="connsiteY9" fmla="*/ 1108986 h 1403184"/>
              <a:gd name="connsiteX10" fmla="*/ 718268 w 1436536"/>
              <a:gd name="connsiteY10" fmla="*/ 1008270 h 1403184"/>
              <a:gd name="connsiteX11" fmla="*/ 1428584 w 1436536"/>
              <a:gd name="connsiteY11" fmla="*/ 1018871 h 1403184"/>
              <a:gd name="connsiteX12" fmla="*/ 1420633 w 1436536"/>
              <a:gd name="connsiteY12" fmla="*/ 809487 h 1403184"/>
              <a:gd name="connsiteX13" fmla="*/ 1417983 w 1436536"/>
              <a:gd name="connsiteY13" fmla="*/ 645160 h 1403184"/>
              <a:gd name="connsiteX14" fmla="*/ 1277510 w 1436536"/>
              <a:gd name="connsiteY14" fmla="*/ 639859 h 1403184"/>
              <a:gd name="connsiteX15" fmla="*/ 1280160 w 1436536"/>
              <a:gd name="connsiteY15" fmla="*/ 523240 h 1403184"/>
              <a:gd name="connsiteX16" fmla="*/ 1200647 w 1436536"/>
              <a:gd name="connsiteY16" fmla="*/ 520590 h 1403184"/>
              <a:gd name="connsiteX17" fmla="*/ 1200647 w 1436536"/>
              <a:gd name="connsiteY17" fmla="*/ 411922 h 1403184"/>
              <a:gd name="connsiteX18" fmla="*/ 1436536 w 1436536"/>
              <a:gd name="connsiteY18" fmla="*/ 411922 h 1403184"/>
              <a:gd name="connsiteX19" fmla="*/ 1428584 w 1436536"/>
              <a:gd name="connsiteY19" fmla="*/ 1104 h 1403184"/>
              <a:gd name="connsiteX0" fmla="*/ 1428584 w 1436536"/>
              <a:gd name="connsiteY0" fmla="*/ 270979 h 1673059"/>
              <a:gd name="connsiteX1" fmla="*/ 1203960 w 1436536"/>
              <a:gd name="connsiteY1" fmla="*/ 0 h 1673059"/>
              <a:gd name="connsiteX2" fmla="*/ 1203960 w 1436536"/>
              <a:gd name="connsiteY2" fmla="*/ 269875 h 1673059"/>
              <a:gd name="connsiteX3" fmla="*/ 15903 w 1436536"/>
              <a:gd name="connsiteY3" fmla="*/ 276280 h 1673059"/>
              <a:gd name="connsiteX4" fmla="*/ 0 w 1436536"/>
              <a:gd name="connsiteY4" fmla="*/ 1673059 h 1673059"/>
              <a:gd name="connsiteX5" fmla="*/ 241190 w 1436536"/>
              <a:gd name="connsiteY5" fmla="*/ 1662458 h 1673059"/>
              <a:gd name="connsiteX6" fmla="*/ 251791 w 1436536"/>
              <a:gd name="connsiteY6" fmla="*/ 1082012 h 1673059"/>
              <a:gd name="connsiteX7" fmla="*/ 617551 w 1436536"/>
              <a:gd name="connsiteY7" fmla="*/ 1079362 h 1673059"/>
              <a:gd name="connsiteX8" fmla="*/ 622852 w 1436536"/>
              <a:gd name="connsiteY8" fmla="*/ 1384162 h 1673059"/>
              <a:gd name="connsiteX9" fmla="*/ 718268 w 1436536"/>
              <a:gd name="connsiteY9" fmla="*/ 1378861 h 1673059"/>
              <a:gd name="connsiteX10" fmla="*/ 718268 w 1436536"/>
              <a:gd name="connsiteY10" fmla="*/ 1278145 h 1673059"/>
              <a:gd name="connsiteX11" fmla="*/ 1428584 w 1436536"/>
              <a:gd name="connsiteY11" fmla="*/ 1288746 h 1673059"/>
              <a:gd name="connsiteX12" fmla="*/ 1420633 w 1436536"/>
              <a:gd name="connsiteY12" fmla="*/ 1079362 h 1673059"/>
              <a:gd name="connsiteX13" fmla="*/ 1417983 w 1436536"/>
              <a:gd name="connsiteY13" fmla="*/ 915035 h 1673059"/>
              <a:gd name="connsiteX14" fmla="*/ 1277510 w 1436536"/>
              <a:gd name="connsiteY14" fmla="*/ 909734 h 1673059"/>
              <a:gd name="connsiteX15" fmla="*/ 1280160 w 1436536"/>
              <a:gd name="connsiteY15" fmla="*/ 793115 h 1673059"/>
              <a:gd name="connsiteX16" fmla="*/ 1200647 w 1436536"/>
              <a:gd name="connsiteY16" fmla="*/ 790465 h 1673059"/>
              <a:gd name="connsiteX17" fmla="*/ 1200647 w 1436536"/>
              <a:gd name="connsiteY17" fmla="*/ 681797 h 1673059"/>
              <a:gd name="connsiteX18" fmla="*/ 1436536 w 1436536"/>
              <a:gd name="connsiteY18" fmla="*/ 681797 h 1673059"/>
              <a:gd name="connsiteX19" fmla="*/ 1428584 w 1436536"/>
              <a:gd name="connsiteY19" fmla="*/ 270979 h 1673059"/>
              <a:gd name="connsiteX0" fmla="*/ 1428584 w 1436536"/>
              <a:gd name="connsiteY0" fmla="*/ 270979 h 1673059"/>
              <a:gd name="connsiteX1" fmla="*/ 1337310 w 1436536"/>
              <a:gd name="connsiteY1" fmla="*/ 168276 h 1673059"/>
              <a:gd name="connsiteX2" fmla="*/ 1203960 w 1436536"/>
              <a:gd name="connsiteY2" fmla="*/ 0 h 1673059"/>
              <a:gd name="connsiteX3" fmla="*/ 1203960 w 1436536"/>
              <a:gd name="connsiteY3" fmla="*/ 269875 h 1673059"/>
              <a:gd name="connsiteX4" fmla="*/ 15903 w 1436536"/>
              <a:gd name="connsiteY4" fmla="*/ 276280 h 1673059"/>
              <a:gd name="connsiteX5" fmla="*/ 0 w 1436536"/>
              <a:gd name="connsiteY5" fmla="*/ 1673059 h 1673059"/>
              <a:gd name="connsiteX6" fmla="*/ 241190 w 1436536"/>
              <a:gd name="connsiteY6" fmla="*/ 1662458 h 1673059"/>
              <a:gd name="connsiteX7" fmla="*/ 251791 w 1436536"/>
              <a:gd name="connsiteY7" fmla="*/ 1082012 h 1673059"/>
              <a:gd name="connsiteX8" fmla="*/ 617551 w 1436536"/>
              <a:gd name="connsiteY8" fmla="*/ 1079362 h 1673059"/>
              <a:gd name="connsiteX9" fmla="*/ 622852 w 1436536"/>
              <a:gd name="connsiteY9" fmla="*/ 1384162 h 1673059"/>
              <a:gd name="connsiteX10" fmla="*/ 718268 w 1436536"/>
              <a:gd name="connsiteY10" fmla="*/ 1378861 h 1673059"/>
              <a:gd name="connsiteX11" fmla="*/ 718268 w 1436536"/>
              <a:gd name="connsiteY11" fmla="*/ 1278145 h 1673059"/>
              <a:gd name="connsiteX12" fmla="*/ 1428584 w 1436536"/>
              <a:gd name="connsiteY12" fmla="*/ 1288746 h 1673059"/>
              <a:gd name="connsiteX13" fmla="*/ 1420633 w 1436536"/>
              <a:gd name="connsiteY13" fmla="*/ 1079362 h 1673059"/>
              <a:gd name="connsiteX14" fmla="*/ 1417983 w 1436536"/>
              <a:gd name="connsiteY14" fmla="*/ 915035 h 1673059"/>
              <a:gd name="connsiteX15" fmla="*/ 1277510 w 1436536"/>
              <a:gd name="connsiteY15" fmla="*/ 909734 h 1673059"/>
              <a:gd name="connsiteX16" fmla="*/ 1280160 w 1436536"/>
              <a:gd name="connsiteY16" fmla="*/ 793115 h 1673059"/>
              <a:gd name="connsiteX17" fmla="*/ 1200647 w 1436536"/>
              <a:gd name="connsiteY17" fmla="*/ 790465 h 1673059"/>
              <a:gd name="connsiteX18" fmla="*/ 1200647 w 1436536"/>
              <a:gd name="connsiteY18" fmla="*/ 681797 h 1673059"/>
              <a:gd name="connsiteX19" fmla="*/ 1436536 w 1436536"/>
              <a:gd name="connsiteY19" fmla="*/ 681797 h 1673059"/>
              <a:gd name="connsiteX20" fmla="*/ 1428584 w 1436536"/>
              <a:gd name="connsiteY20" fmla="*/ 270979 h 1673059"/>
              <a:gd name="connsiteX0" fmla="*/ 1428584 w 1927860"/>
              <a:gd name="connsiteY0" fmla="*/ 274153 h 1676233"/>
              <a:gd name="connsiteX1" fmla="*/ 1927860 w 1927860"/>
              <a:gd name="connsiteY1" fmla="*/ 0 h 1676233"/>
              <a:gd name="connsiteX2" fmla="*/ 1203960 w 1927860"/>
              <a:gd name="connsiteY2" fmla="*/ 3174 h 1676233"/>
              <a:gd name="connsiteX3" fmla="*/ 1203960 w 1927860"/>
              <a:gd name="connsiteY3" fmla="*/ 273049 h 1676233"/>
              <a:gd name="connsiteX4" fmla="*/ 15903 w 1927860"/>
              <a:gd name="connsiteY4" fmla="*/ 279454 h 1676233"/>
              <a:gd name="connsiteX5" fmla="*/ 0 w 1927860"/>
              <a:gd name="connsiteY5" fmla="*/ 1676233 h 1676233"/>
              <a:gd name="connsiteX6" fmla="*/ 241190 w 1927860"/>
              <a:gd name="connsiteY6" fmla="*/ 1665632 h 1676233"/>
              <a:gd name="connsiteX7" fmla="*/ 251791 w 1927860"/>
              <a:gd name="connsiteY7" fmla="*/ 1085186 h 1676233"/>
              <a:gd name="connsiteX8" fmla="*/ 617551 w 1927860"/>
              <a:gd name="connsiteY8" fmla="*/ 1082536 h 1676233"/>
              <a:gd name="connsiteX9" fmla="*/ 622852 w 1927860"/>
              <a:gd name="connsiteY9" fmla="*/ 1387336 h 1676233"/>
              <a:gd name="connsiteX10" fmla="*/ 718268 w 1927860"/>
              <a:gd name="connsiteY10" fmla="*/ 1382035 h 1676233"/>
              <a:gd name="connsiteX11" fmla="*/ 718268 w 1927860"/>
              <a:gd name="connsiteY11" fmla="*/ 1281319 h 1676233"/>
              <a:gd name="connsiteX12" fmla="*/ 1428584 w 1927860"/>
              <a:gd name="connsiteY12" fmla="*/ 1291920 h 1676233"/>
              <a:gd name="connsiteX13" fmla="*/ 1420633 w 1927860"/>
              <a:gd name="connsiteY13" fmla="*/ 1082536 h 1676233"/>
              <a:gd name="connsiteX14" fmla="*/ 1417983 w 1927860"/>
              <a:gd name="connsiteY14" fmla="*/ 918209 h 1676233"/>
              <a:gd name="connsiteX15" fmla="*/ 1277510 w 1927860"/>
              <a:gd name="connsiteY15" fmla="*/ 912908 h 1676233"/>
              <a:gd name="connsiteX16" fmla="*/ 1280160 w 1927860"/>
              <a:gd name="connsiteY16" fmla="*/ 796289 h 1676233"/>
              <a:gd name="connsiteX17" fmla="*/ 1200647 w 1927860"/>
              <a:gd name="connsiteY17" fmla="*/ 793639 h 1676233"/>
              <a:gd name="connsiteX18" fmla="*/ 1200647 w 1927860"/>
              <a:gd name="connsiteY18" fmla="*/ 684971 h 1676233"/>
              <a:gd name="connsiteX19" fmla="*/ 1436536 w 1927860"/>
              <a:gd name="connsiteY19" fmla="*/ 684971 h 1676233"/>
              <a:gd name="connsiteX20" fmla="*/ 1428584 w 1927860"/>
              <a:gd name="connsiteY20" fmla="*/ 274153 h 1676233"/>
              <a:gd name="connsiteX0" fmla="*/ 1428584 w 1927860"/>
              <a:gd name="connsiteY0" fmla="*/ 274153 h 1676233"/>
              <a:gd name="connsiteX1" fmla="*/ 1673860 w 1927860"/>
              <a:gd name="connsiteY1" fmla="*/ 136525 h 1676233"/>
              <a:gd name="connsiteX2" fmla="*/ 1927860 w 1927860"/>
              <a:gd name="connsiteY2" fmla="*/ 0 h 1676233"/>
              <a:gd name="connsiteX3" fmla="*/ 1203960 w 1927860"/>
              <a:gd name="connsiteY3" fmla="*/ 3174 h 1676233"/>
              <a:gd name="connsiteX4" fmla="*/ 1203960 w 1927860"/>
              <a:gd name="connsiteY4" fmla="*/ 273049 h 1676233"/>
              <a:gd name="connsiteX5" fmla="*/ 15903 w 1927860"/>
              <a:gd name="connsiteY5" fmla="*/ 279454 h 1676233"/>
              <a:gd name="connsiteX6" fmla="*/ 0 w 1927860"/>
              <a:gd name="connsiteY6" fmla="*/ 1676233 h 1676233"/>
              <a:gd name="connsiteX7" fmla="*/ 241190 w 1927860"/>
              <a:gd name="connsiteY7" fmla="*/ 1665632 h 1676233"/>
              <a:gd name="connsiteX8" fmla="*/ 251791 w 1927860"/>
              <a:gd name="connsiteY8" fmla="*/ 1085186 h 1676233"/>
              <a:gd name="connsiteX9" fmla="*/ 617551 w 1927860"/>
              <a:gd name="connsiteY9" fmla="*/ 1082536 h 1676233"/>
              <a:gd name="connsiteX10" fmla="*/ 622852 w 1927860"/>
              <a:gd name="connsiteY10" fmla="*/ 1387336 h 1676233"/>
              <a:gd name="connsiteX11" fmla="*/ 718268 w 1927860"/>
              <a:gd name="connsiteY11" fmla="*/ 1382035 h 1676233"/>
              <a:gd name="connsiteX12" fmla="*/ 718268 w 1927860"/>
              <a:gd name="connsiteY12" fmla="*/ 1281319 h 1676233"/>
              <a:gd name="connsiteX13" fmla="*/ 1428584 w 1927860"/>
              <a:gd name="connsiteY13" fmla="*/ 1291920 h 1676233"/>
              <a:gd name="connsiteX14" fmla="*/ 1420633 w 1927860"/>
              <a:gd name="connsiteY14" fmla="*/ 1082536 h 1676233"/>
              <a:gd name="connsiteX15" fmla="*/ 1417983 w 1927860"/>
              <a:gd name="connsiteY15" fmla="*/ 918209 h 1676233"/>
              <a:gd name="connsiteX16" fmla="*/ 1277510 w 1927860"/>
              <a:gd name="connsiteY16" fmla="*/ 912908 h 1676233"/>
              <a:gd name="connsiteX17" fmla="*/ 1280160 w 1927860"/>
              <a:gd name="connsiteY17" fmla="*/ 796289 h 1676233"/>
              <a:gd name="connsiteX18" fmla="*/ 1200647 w 1927860"/>
              <a:gd name="connsiteY18" fmla="*/ 793639 h 1676233"/>
              <a:gd name="connsiteX19" fmla="*/ 1200647 w 1927860"/>
              <a:gd name="connsiteY19" fmla="*/ 684971 h 1676233"/>
              <a:gd name="connsiteX20" fmla="*/ 1436536 w 1927860"/>
              <a:gd name="connsiteY20" fmla="*/ 684971 h 1676233"/>
              <a:gd name="connsiteX21" fmla="*/ 1428584 w 1927860"/>
              <a:gd name="connsiteY21" fmla="*/ 274153 h 1676233"/>
              <a:gd name="connsiteX0" fmla="*/ 1428584 w 1994535"/>
              <a:gd name="connsiteY0" fmla="*/ 274153 h 1676233"/>
              <a:gd name="connsiteX1" fmla="*/ 1994535 w 1994535"/>
              <a:gd name="connsiteY1" fmla="*/ 196850 h 1676233"/>
              <a:gd name="connsiteX2" fmla="*/ 1927860 w 1994535"/>
              <a:gd name="connsiteY2" fmla="*/ 0 h 1676233"/>
              <a:gd name="connsiteX3" fmla="*/ 1203960 w 1994535"/>
              <a:gd name="connsiteY3" fmla="*/ 3174 h 1676233"/>
              <a:gd name="connsiteX4" fmla="*/ 1203960 w 1994535"/>
              <a:gd name="connsiteY4" fmla="*/ 273049 h 1676233"/>
              <a:gd name="connsiteX5" fmla="*/ 15903 w 1994535"/>
              <a:gd name="connsiteY5" fmla="*/ 279454 h 1676233"/>
              <a:gd name="connsiteX6" fmla="*/ 0 w 1994535"/>
              <a:gd name="connsiteY6" fmla="*/ 1676233 h 1676233"/>
              <a:gd name="connsiteX7" fmla="*/ 241190 w 1994535"/>
              <a:gd name="connsiteY7" fmla="*/ 1665632 h 1676233"/>
              <a:gd name="connsiteX8" fmla="*/ 251791 w 1994535"/>
              <a:gd name="connsiteY8" fmla="*/ 1085186 h 1676233"/>
              <a:gd name="connsiteX9" fmla="*/ 617551 w 1994535"/>
              <a:gd name="connsiteY9" fmla="*/ 1082536 h 1676233"/>
              <a:gd name="connsiteX10" fmla="*/ 622852 w 1994535"/>
              <a:gd name="connsiteY10" fmla="*/ 1387336 h 1676233"/>
              <a:gd name="connsiteX11" fmla="*/ 718268 w 1994535"/>
              <a:gd name="connsiteY11" fmla="*/ 1382035 h 1676233"/>
              <a:gd name="connsiteX12" fmla="*/ 718268 w 1994535"/>
              <a:gd name="connsiteY12" fmla="*/ 1281319 h 1676233"/>
              <a:gd name="connsiteX13" fmla="*/ 1428584 w 1994535"/>
              <a:gd name="connsiteY13" fmla="*/ 1291920 h 1676233"/>
              <a:gd name="connsiteX14" fmla="*/ 1420633 w 1994535"/>
              <a:gd name="connsiteY14" fmla="*/ 1082536 h 1676233"/>
              <a:gd name="connsiteX15" fmla="*/ 1417983 w 1994535"/>
              <a:gd name="connsiteY15" fmla="*/ 918209 h 1676233"/>
              <a:gd name="connsiteX16" fmla="*/ 1277510 w 1994535"/>
              <a:gd name="connsiteY16" fmla="*/ 912908 h 1676233"/>
              <a:gd name="connsiteX17" fmla="*/ 1280160 w 1994535"/>
              <a:gd name="connsiteY17" fmla="*/ 796289 h 1676233"/>
              <a:gd name="connsiteX18" fmla="*/ 1200647 w 1994535"/>
              <a:gd name="connsiteY18" fmla="*/ 793639 h 1676233"/>
              <a:gd name="connsiteX19" fmla="*/ 1200647 w 1994535"/>
              <a:gd name="connsiteY19" fmla="*/ 684971 h 1676233"/>
              <a:gd name="connsiteX20" fmla="*/ 1436536 w 1994535"/>
              <a:gd name="connsiteY20" fmla="*/ 684971 h 1676233"/>
              <a:gd name="connsiteX21" fmla="*/ 1428584 w 1994535"/>
              <a:gd name="connsiteY21" fmla="*/ 274153 h 1676233"/>
              <a:gd name="connsiteX0" fmla="*/ 1428584 w 1994535"/>
              <a:gd name="connsiteY0" fmla="*/ 274153 h 1676233"/>
              <a:gd name="connsiteX1" fmla="*/ 1896110 w 1994535"/>
              <a:gd name="connsiteY1" fmla="*/ 209550 h 1676233"/>
              <a:gd name="connsiteX2" fmla="*/ 1994535 w 1994535"/>
              <a:gd name="connsiteY2" fmla="*/ 196850 h 1676233"/>
              <a:gd name="connsiteX3" fmla="*/ 1927860 w 1994535"/>
              <a:gd name="connsiteY3" fmla="*/ 0 h 1676233"/>
              <a:gd name="connsiteX4" fmla="*/ 1203960 w 1994535"/>
              <a:gd name="connsiteY4" fmla="*/ 3174 h 1676233"/>
              <a:gd name="connsiteX5" fmla="*/ 1203960 w 1994535"/>
              <a:gd name="connsiteY5" fmla="*/ 273049 h 1676233"/>
              <a:gd name="connsiteX6" fmla="*/ 15903 w 1994535"/>
              <a:gd name="connsiteY6" fmla="*/ 279454 h 1676233"/>
              <a:gd name="connsiteX7" fmla="*/ 0 w 1994535"/>
              <a:gd name="connsiteY7" fmla="*/ 1676233 h 1676233"/>
              <a:gd name="connsiteX8" fmla="*/ 241190 w 1994535"/>
              <a:gd name="connsiteY8" fmla="*/ 1665632 h 1676233"/>
              <a:gd name="connsiteX9" fmla="*/ 251791 w 1994535"/>
              <a:gd name="connsiteY9" fmla="*/ 1085186 h 1676233"/>
              <a:gd name="connsiteX10" fmla="*/ 617551 w 1994535"/>
              <a:gd name="connsiteY10" fmla="*/ 1082536 h 1676233"/>
              <a:gd name="connsiteX11" fmla="*/ 622852 w 1994535"/>
              <a:gd name="connsiteY11" fmla="*/ 1387336 h 1676233"/>
              <a:gd name="connsiteX12" fmla="*/ 718268 w 1994535"/>
              <a:gd name="connsiteY12" fmla="*/ 1382035 h 1676233"/>
              <a:gd name="connsiteX13" fmla="*/ 718268 w 1994535"/>
              <a:gd name="connsiteY13" fmla="*/ 1281319 h 1676233"/>
              <a:gd name="connsiteX14" fmla="*/ 1428584 w 1994535"/>
              <a:gd name="connsiteY14" fmla="*/ 1291920 h 1676233"/>
              <a:gd name="connsiteX15" fmla="*/ 1420633 w 1994535"/>
              <a:gd name="connsiteY15" fmla="*/ 1082536 h 1676233"/>
              <a:gd name="connsiteX16" fmla="*/ 1417983 w 1994535"/>
              <a:gd name="connsiteY16" fmla="*/ 918209 h 1676233"/>
              <a:gd name="connsiteX17" fmla="*/ 1277510 w 1994535"/>
              <a:gd name="connsiteY17" fmla="*/ 912908 h 1676233"/>
              <a:gd name="connsiteX18" fmla="*/ 1280160 w 1994535"/>
              <a:gd name="connsiteY18" fmla="*/ 796289 h 1676233"/>
              <a:gd name="connsiteX19" fmla="*/ 1200647 w 1994535"/>
              <a:gd name="connsiteY19" fmla="*/ 793639 h 1676233"/>
              <a:gd name="connsiteX20" fmla="*/ 1200647 w 1994535"/>
              <a:gd name="connsiteY20" fmla="*/ 684971 h 1676233"/>
              <a:gd name="connsiteX21" fmla="*/ 1436536 w 1994535"/>
              <a:gd name="connsiteY21" fmla="*/ 684971 h 1676233"/>
              <a:gd name="connsiteX22" fmla="*/ 1428584 w 1994535"/>
              <a:gd name="connsiteY22" fmla="*/ 274153 h 1676233"/>
              <a:gd name="connsiteX0" fmla="*/ 1428584 w 1994535"/>
              <a:gd name="connsiteY0" fmla="*/ 274153 h 1676233"/>
              <a:gd name="connsiteX1" fmla="*/ 1797685 w 1994535"/>
              <a:gd name="connsiteY1" fmla="*/ 225425 h 1676233"/>
              <a:gd name="connsiteX2" fmla="*/ 1896110 w 1994535"/>
              <a:gd name="connsiteY2" fmla="*/ 209550 h 1676233"/>
              <a:gd name="connsiteX3" fmla="*/ 1994535 w 1994535"/>
              <a:gd name="connsiteY3" fmla="*/ 196850 h 1676233"/>
              <a:gd name="connsiteX4" fmla="*/ 1927860 w 1994535"/>
              <a:gd name="connsiteY4" fmla="*/ 0 h 1676233"/>
              <a:gd name="connsiteX5" fmla="*/ 1203960 w 1994535"/>
              <a:gd name="connsiteY5" fmla="*/ 3174 h 1676233"/>
              <a:gd name="connsiteX6" fmla="*/ 1203960 w 1994535"/>
              <a:gd name="connsiteY6" fmla="*/ 273049 h 1676233"/>
              <a:gd name="connsiteX7" fmla="*/ 15903 w 1994535"/>
              <a:gd name="connsiteY7" fmla="*/ 279454 h 1676233"/>
              <a:gd name="connsiteX8" fmla="*/ 0 w 1994535"/>
              <a:gd name="connsiteY8" fmla="*/ 1676233 h 1676233"/>
              <a:gd name="connsiteX9" fmla="*/ 241190 w 1994535"/>
              <a:gd name="connsiteY9" fmla="*/ 1665632 h 1676233"/>
              <a:gd name="connsiteX10" fmla="*/ 251791 w 1994535"/>
              <a:gd name="connsiteY10" fmla="*/ 1085186 h 1676233"/>
              <a:gd name="connsiteX11" fmla="*/ 617551 w 1994535"/>
              <a:gd name="connsiteY11" fmla="*/ 1082536 h 1676233"/>
              <a:gd name="connsiteX12" fmla="*/ 622852 w 1994535"/>
              <a:gd name="connsiteY12" fmla="*/ 1387336 h 1676233"/>
              <a:gd name="connsiteX13" fmla="*/ 718268 w 1994535"/>
              <a:gd name="connsiteY13" fmla="*/ 1382035 h 1676233"/>
              <a:gd name="connsiteX14" fmla="*/ 718268 w 1994535"/>
              <a:gd name="connsiteY14" fmla="*/ 1281319 h 1676233"/>
              <a:gd name="connsiteX15" fmla="*/ 1428584 w 1994535"/>
              <a:gd name="connsiteY15" fmla="*/ 1291920 h 1676233"/>
              <a:gd name="connsiteX16" fmla="*/ 1420633 w 1994535"/>
              <a:gd name="connsiteY16" fmla="*/ 1082536 h 1676233"/>
              <a:gd name="connsiteX17" fmla="*/ 1417983 w 1994535"/>
              <a:gd name="connsiteY17" fmla="*/ 918209 h 1676233"/>
              <a:gd name="connsiteX18" fmla="*/ 1277510 w 1994535"/>
              <a:gd name="connsiteY18" fmla="*/ 912908 h 1676233"/>
              <a:gd name="connsiteX19" fmla="*/ 1280160 w 1994535"/>
              <a:gd name="connsiteY19" fmla="*/ 796289 h 1676233"/>
              <a:gd name="connsiteX20" fmla="*/ 1200647 w 1994535"/>
              <a:gd name="connsiteY20" fmla="*/ 793639 h 1676233"/>
              <a:gd name="connsiteX21" fmla="*/ 1200647 w 1994535"/>
              <a:gd name="connsiteY21" fmla="*/ 684971 h 1676233"/>
              <a:gd name="connsiteX22" fmla="*/ 1436536 w 1994535"/>
              <a:gd name="connsiteY22" fmla="*/ 684971 h 1676233"/>
              <a:gd name="connsiteX23" fmla="*/ 1428584 w 1994535"/>
              <a:gd name="connsiteY23" fmla="*/ 274153 h 1676233"/>
              <a:gd name="connsiteX0" fmla="*/ 1428584 w 2016760"/>
              <a:gd name="connsiteY0" fmla="*/ 274153 h 1676233"/>
              <a:gd name="connsiteX1" fmla="*/ 1797685 w 2016760"/>
              <a:gd name="connsiteY1" fmla="*/ 225425 h 1676233"/>
              <a:gd name="connsiteX2" fmla="*/ 2016760 w 2016760"/>
              <a:gd name="connsiteY2" fmla="*/ 349250 h 1676233"/>
              <a:gd name="connsiteX3" fmla="*/ 1994535 w 2016760"/>
              <a:gd name="connsiteY3" fmla="*/ 196850 h 1676233"/>
              <a:gd name="connsiteX4" fmla="*/ 1927860 w 2016760"/>
              <a:gd name="connsiteY4" fmla="*/ 0 h 1676233"/>
              <a:gd name="connsiteX5" fmla="*/ 1203960 w 2016760"/>
              <a:gd name="connsiteY5" fmla="*/ 3174 h 1676233"/>
              <a:gd name="connsiteX6" fmla="*/ 1203960 w 2016760"/>
              <a:gd name="connsiteY6" fmla="*/ 273049 h 1676233"/>
              <a:gd name="connsiteX7" fmla="*/ 15903 w 2016760"/>
              <a:gd name="connsiteY7" fmla="*/ 279454 h 1676233"/>
              <a:gd name="connsiteX8" fmla="*/ 0 w 2016760"/>
              <a:gd name="connsiteY8" fmla="*/ 1676233 h 1676233"/>
              <a:gd name="connsiteX9" fmla="*/ 241190 w 2016760"/>
              <a:gd name="connsiteY9" fmla="*/ 1665632 h 1676233"/>
              <a:gd name="connsiteX10" fmla="*/ 251791 w 2016760"/>
              <a:gd name="connsiteY10" fmla="*/ 1085186 h 1676233"/>
              <a:gd name="connsiteX11" fmla="*/ 617551 w 2016760"/>
              <a:gd name="connsiteY11" fmla="*/ 1082536 h 1676233"/>
              <a:gd name="connsiteX12" fmla="*/ 622852 w 2016760"/>
              <a:gd name="connsiteY12" fmla="*/ 1387336 h 1676233"/>
              <a:gd name="connsiteX13" fmla="*/ 718268 w 2016760"/>
              <a:gd name="connsiteY13" fmla="*/ 1382035 h 1676233"/>
              <a:gd name="connsiteX14" fmla="*/ 718268 w 2016760"/>
              <a:gd name="connsiteY14" fmla="*/ 1281319 h 1676233"/>
              <a:gd name="connsiteX15" fmla="*/ 1428584 w 2016760"/>
              <a:gd name="connsiteY15" fmla="*/ 1291920 h 1676233"/>
              <a:gd name="connsiteX16" fmla="*/ 1420633 w 2016760"/>
              <a:gd name="connsiteY16" fmla="*/ 1082536 h 1676233"/>
              <a:gd name="connsiteX17" fmla="*/ 1417983 w 2016760"/>
              <a:gd name="connsiteY17" fmla="*/ 918209 h 1676233"/>
              <a:gd name="connsiteX18" fmla="*/ 1277510 w 2016760"/>
              <a:gd name="connsiteY18" fmla="*/ 912908 h 1676233"/>
              <a:gd name="connsiteX19" fmla="*/ 1280160 w 2016760"/>
              <a:gd name="connsiteY19" fmla="*/ 796289 h 1676233"/>
              <a:gd name="connsiteX20" fmla="*/ 1200647 w 2016760"/>
              <a:gd name="connsiteY20" fmla="*/ 793639 h 1676233"/>
              <a:gd name="connsiteX21" fmla="*/ 1200647 w 2016760"/>
              <a:gd name="connsiteY21" fmla="*/ 684971 h 1676233"/>
              <a:gd name="connsiteX22" fmla="*/ 1436536 w 2016760"/>
              <a:gd name="connsiteY22" fmla="*/ 684971 h 1676233"/>
              <a:gd name="connsiteX23" fmla="*/ 1428584 w 2016760"/>
              <a:gd name="connsiteY23" fmla="*/ 274153 h 1676233"/>
              <a:gd name="connsiteX0" fmla="*/ 1428584 w 2077085"/>
              <a:gd name="connsiteY0" fmla="*/ 274153 h 1676233"/>
              <a:gd name="connsiteX1" fmla="*/ 2077085 w 2077085"/>
              <a:gd name="connsiteY1" fmla="*/ 517525 h 1676233"/>
              <a:gd name="connsiteX2" fmla="*/ 2016760 w 2077085"/>
              <a:gd name="connsiteY2" fmla="*/ 349250 h 1676233"/>
              <a:gd name="connsiteX3" fmla="*/ 1994535 w 2077085"/>
              <a:gd name="connsiteY3" fmla="*/ 196850 h 1676233"/>
              <a:gd name="connsiteX4" fmla="*/ 1927860 w 2077085"/>
              <a:gd name="connsiteY4" fmla="*/ 0 h 1676233"/>
              <a:gd name="connsiteX5" fmla="*/ 1203960 w 2077085"/>
              <a:gd name="connsiteY5" fmla="*/ 3174 h 1676233"/>
              <a:gd name="connsiteX6" fmla="*/ 1203960 w 2077085"/>
              <a:gd name="connsiteY6" fmla="*/ 273049 h 1676233"/>
              <a:gd name="connsiteX7" fmla="*/ 15903 w 2077085"/>
              <a:gd name="connsiteY7" fmla="*/ 279454 h 1676233"/>
              <a:gd name="connsiteX8" fmla="*/ 0 w 2077085"/>
              <a:gd name="connsiteY8" fmla="*/ 1676233 h 1676233"/>
              <a:gd name="connsiteX9" fmla="*/ 241190 w 2077085"/>
              <a:gd name="connsiteY9" fmla="*/ 1665632 h 1676233"/>
              <a:gd name="connsiteX10" fmla="*/ 251791 w 2077085"/>
              <a:gd name="connsiteY10" fmla="*/ 1085186 h 1676233"/>
              <a:gd name="connsiteX11" fmla="*/ 617551 w 2077085"/>
              <a:gd name="connsiteY11" fmla="*/ 1082536 h 1676233"/>
              <a:gd name="connsiteX12" fmla="*/ 622852 w 2077085"/>
              <a:gd name="connsiteY12" fmla="*/ 1387336 h 1676233"/>
              <a:gd name="connsiteX13" fmla="*/ 718268 w 2077085"/>
              <a:gd name="connsiteY13" fmla="*/ 1382035 h 1676233"/>
              <a:gd name="connsiteX14" fmla="*/ 718268 w 2077085"/>
              <a:gd name="connsiteY14" fmla="*/ 1281319 h 1676233"/>
              <a:gd name="connsiteX15" fmla="*/ 1428584 w 2077085"/>
              <a:gd name="connsiteY15" fmla="*/ 1291920 h 1676233"/>
              <a:gd name="connsiteX16" fmla="*/ 1420633 w 2077085"/>
              <a:gd name="connsiteY16" fmla="*/ 1082536 h 1676233"/>
              <a:gd name="connsiteX17" fmla="*/ 1417983 w 2077085"/>
              <a:gd name="connsiteY17" fmla="*/ 918209 h 1676233"/>
              <a:gd name="connsiteX18" fmla="*/ 1277510 w 2077085"/>
              <a:gd name="connsiteY18" fmla="*/ 912908 h 1676233"/>
              <a:gd name="connsiteX19" fmla="*/ 1280160 w 2077085"/>
              <a:gd name="connsiteY19" fmla="*/ 796289 h 1676233"/>
              <a:gd name="connsiteX20" fmla="*/ 1200647 w 2077085"/>
              <a:gd name="connsiteY20" fmla="*/ 793639 h 1676233"/>
              <a:gd name="connsiteX21" fmla="*/ 1200647 w 2077085"/>
              <a:gd name="connsiteY21" fmla="*/ 684971 h 1676233"/>
              <a:gd name="connsiteX22" fmla="*/ 1436536 w 2077085"/>
              <a:gd name="connsiteY22" fmla="*/ 684971 h 1676233"/>
              <a:gd name="connsiteX23" fmla="*/ 1428584 w 2077085"/>
              <a:gd name="connsiteY23" fmla="*/ 274153 h 1676233"/>
              <a:gd name="connsiteX0" fmla="*/ 1428584 w 2077085"/>
              <a:gd name="connsiteY0" fmla="*/ 274153 h 1676233"/>
              <a:gd name="connsiteX1" fmla="*/ 1915159 w 2077085"/>
              <a:gd name="connsiteY1" fmla="*/ 450850 h 1676233"/>
              <a:gd name="connsiteX2" fmla="*/ 2077085 w 2077085"/>
              <a:gd name="connsiteY2" fmla="*/ 517525 h 1676233"/>
              <a:gd name="connsiteX3" fmla="*/ 2016760 w 2077085"/>
              <a:gd name="connsiteY3" fmla="*/ 349250 h 1676233"/>
              <a:gd name="connsiteX4" fmla="*/ 1994535 w 2077085"/>
              <a:gd name="connsiteY4" fmla="*/ 196850 h 1676233"/>
              <a:gd name="connsiteX5" fmla="*/ 1927860 w 2077085"/>
              <a:gd name="connsiteY5" fmla="*/ 0 h 1676233"/>
              <a:gd name="connsiteX6" fmla="*/ 1203960 w 2077085"/>
              <a:gd name="connsiteY6" fmla="*/ 3174 h 1676233"/>
              <a:gd name="connsiteX7" fmla="*/ 1203960 w 2077085"/>
              <a:gd name="connsiteY7" fmla="*/ 273049 h 1676233"/>
              <a:gd name="connsiteX8" fmla="*/ 15903 w 2077085"/>
              <a:gd name="connsiteY8" fmla="*/ 279454 h 1676233"/>
              <a:gd name="connsiteX9" fmla="*/ 0 w 2077085"/>
              <a:gd name="connsiteY9" fmla="*/ 1676233 h 1676233"/>
              <a:gd name="connsiteX10" fmla="*/ 241190 w 2077085"/>
              <a:gd name="connsiteY10" fmla="*/ 1665632 h 1676233"/>
              <a:gd name="connsiteX11" fmla="*/ 251791 w 2077085"/>
              <a:gd name="connsiteY11" fmla="*/ 1085186 h 1676233"/>
              <a:gd name="connsiteX12" fmla="*/ 617551 w 2077085"/>
              <a:gd name="connsiteY12" fmla="*/ 1082536 h 1676233"/>
              <a:gd name="connsiteX13" fmla="*/ 622852 w 2077085"/>
              <a:gd name="connsiteY13" fmla="*/ 1387336 h 1676233"/>
              <a:gd name="connsiteX14" fmla="*/ 718268 w 2077085"/>
              <a:gd name="connsiteY14" fmla="*/ 1382035 h 1676233"/>
              <a:gd name="connsiteX15" fmla="*/ 718268 w 2077085"/>
              <a:gd name="connsiteY15" fmla="*/ 1281319 h 1676233"/>
              <a:gd name="connsiteX16" fmla="*/ 1428584 w 2077085"/>
              <a:gd name="connsiteY16" fmla="*/ 1291920 h 1676233"/>
              <a:gd name="connsiteX17" fmla="*/ 1420633 w 2077085"/>
              <a:gd name="connsiteY17" fmla="*/ 1082536 h 1676233"/>
              <a:gd name="connsiteX18" fmla="*/ 1417983 w 2077085"/>
              <a:gd name="connsiteY18" fmla="*/ 918209 h 1676233"/>
              <a:gd name="connsiteX19" fmla="*/ 1277510 w 2077085"/>
              <a:gd name="connsiteY19" fmla="*/ 912908 h 1676233"/>
              <a:gd name="connsiteX20" fmla="*/ 1280160 w 2077085"/>
              <a:gd name="connsiteY20" fmla="*/ 796289 h 1676233"/>
              <a:gd name="connsiteX21" fmla="*/ 1200647 w 2077085"/>
              <a:gd name="connsiteY21" fmla="*/ 793639 h 1676233"/>
              <a:gd name="connsiteX22" fmla="*/ 1200647 w 2077085"/>
              <a:gd name="connsiteY22" fmla="*/ 684971 h 1676233"/>
              <a:gd name="connsiteX23" fmla="*/ 1436536 w 2077085"/>
              <a:gd name="connsiteY23" fmla="*/ 684971 h 1676233"/>
              <a:gd name="connsiteX24" fmla="*/ 1428584 w 2077085"/>
              <a:gd name="connsiteY24" fmla="*/ 274153 h 1676233"/>
              <a:gd name="connsiteX0" fmla="*/ 1428584 w 2077085"/>
              <a:gd name="connsiteY0" fmla="*/ 274153 h 1676233"/>
              <a:gd name="connsiteX1" fmla="*/ 1842134 w 2077085"/>
              <a:gd name="connsiteY1" fmla="*/ 520700 h 1676233"/>
              <a:gd name="connsiteX2" fmla="*/ 2077085 w 2077085"/>
              <a:gd name="connsiteY2" fmla="*/ 517525 h 1676233"/>
              <a:gd name="connsiteX3" fmla="*/ 2016760 w 2077085"/>
              <a:gd name="connsiteY3" fmla="*/ 349250 h 1676233"/>
              <a:gd name="connsiteX4" fmla="*/ 1994535 w 2077085"/>
              <a:gd name="connsiteY4" fmla="*/ 196850 h 1676233"/>
              <a:gd name="connsiteX5" fmla="*/ 1927860 w 2077085"/>
              <a:gd name="connsiteY5" fmla="*/ 0 h 1676233"/>
              <a:gd name="connsiteX6" fmla="*/ 1203960 w 2077085"/>
              <a:gd name="connsiteY6" fmla="*/ 3174 h 1676233"/>
              <a:gd name="connsiteX7" fmla="*/ 1203960 w 2077085"/>
              <a:gd name="connsiteY7" fmla="*/ 273049 h 1676233"/>
              <a:gd name="connsiteX8" fmla="*/ 15903 w 2077085"/>
              <a:gd name="connsiteY8" fmla="*/ 279454 h 1676233"/>
              <a:gd name="connsiteX9" fmla="*/ 0 w 2077085"/>
              <a:gd name="connsiteY9" fmla="*/ 1676233 h 1676233"/>
              <a:gd name="connsiteX10" fmla="*/ 241190 w 2077085"/>
              <a:gd name="connsiteY10" fmla="*/ 1665632 h 1676233"/>
              <a:gd name="connsiteX11" fmla="*/ 251791 w 2077085"/>
              <a:gd name="connsiteY11" fmla="*/ 1085186 h 1676233"/>
              <a:gd name="connsiteX12" fmla="*/ 617551 w 2077085"/>
              <a:gd name="connsiteY12" fmla="*/ 1082536 h 1676233"/>
              <a:gd name="connsiteX13" fmla="*/ 622852 w 2077085"/>
              <a:gd name="connsiteY13" fmla="*/ 1387336 h 1676233"/>
              <a:gd name="connsiteX14" fmla="*/ 718268 w 2077085"/>
              <a:gd name="connsiteY14" fmla="*/ 1382035 h 1676233"/>
              <a:gd name="connsiteX15" fmla="*/ 718268 w 2077085"/>
              <a:gd name="connsiteY15" fmla="*/ 1281319 h 1676233"/>
              <a:gd name="connsiteX16" fmla="*/ 1428584 w 2077085"/>
              <a:gd name="connsiteY16" fmla="*/ 1291920 h 1676233"/>
              <a:gd name="connsiteX17" fmla="*/ 1420633 w 2077085"/>
              <a:gd name="connsiteY17" fmla="*/ 1082536 h 1676233"/>
              <a:gd name="connsiteX18" fmla="*/ 1417983 w 2077085"/>
              <a:gd name="connsiteY18" fmla="*/ 918209 h 1676233"/>
              <a:gd name="connsiteX19" fmla="*/ 1277510 w 2077085"/>
              <a:gd name="connsiteY19" fmla="*/ 912908 h 1676233"/>
              <a:gd name="connsiteX20" fmla="*/ 1280160 w 2077085"/>
              <a:gd name="connsiteY20" fmla="*/ 796289 h 1676233"/>
              <a:gd name="connsiteX21" fmla="*/ 1200647 w 2077085"/>
              <a:gd name="connsiteY21" fmla="*/ 793639 h 1676233"/>
              <a:gd name="connsiteX22" fmla="*/ 1200647 w 2077085"/>
              <a:gd name="connsiteY22" fmla="*/ 684971 h 1676233"/>
              <a:gd name="connsiteX23" fmla="*/ 1436536 w 2077085"/>
              <a:gd name="connsiteY23" fmla="*/ 684971 h 1676233"/>
              <a:gd name="connsiteX24" fmla="*/ 1428584 w 2077085"/>
              <a:gd name="connsiteY24" fmla="*/ 274153 h 1676233"/>
              <a:gd name="connsiteX0" fmla="*/ 1428584 w 2077085"/>
              <a:gd name="connsiteY0" fmla="*/ 274153 h 1676233"/>
              <a:gd name="connsiteX1" fmla="*/ 1626234 w 2077085"/>
              <a:gd name="connsiteY1" fmla="*/ 390525 h 1676233"/>
              <a:gd name="connsiteX2" fmla="*/ 1842134 w 2077085"/>
              <a:gd name="connsiteY2" fmla="*/ 520700 h 1676233"/>
              <a:gd name="connsiteX3" fmla="*/ 2077085 w 2077085"/>
              <a:gd name="connsiteY3" fmla="*/ 517525 h 1676233"/>
              <a:gd name="connsiteX4" fmla="*/ 2016760 w 2077085"/>
              <a:gd name="connsiteY4" fmla="*/ 349250 h 1676233"/>
              <a:gd name="connsiteX5" fmla="*/ 1994535 w 2077085"/>
              <a:gd name="connsiteY5" fmla="*/ 196850 h 1676233"/>
              <a:gd name="connsiteX6" fmla="*/ 1927860 w 2077085"/>
              <a:gd name="connsiteY6" fmla="*/ 0 h 1676233"/>
              <a:gd name="connsiteX7" fmla="*/ 1203960 w 2077085"/>
              <a:gd name="connsiteY7" fmla="*/ 3174 h 1676233"/>
              <a:gd name="connsiteX8" fmla="*/ 1203960 w 2077085"/>
              <a:gd name="connsiteY8" fmla="*/ 273049 h 1676233"/>
              <a:gd name="connsiteX9" fmla="*/ 15903 w 2077085"/>
              <a:gd name="connsiteY9" fmla="*/ 279454 h 1676233"/>
              <a:gd name="connsiteX10" fmla="*/ 0 w 2077085"/>
              <a:gd name="connsiteY10" fmla="*/ 1676233 h 1676233"/>
              <a:gd name="connsiteX11" fmla="*/ 241190 w 2077085"/>
              <a:gd name="connsiteY11" fmla="*/ 1665632 h 1676233"/>
              <a:gd name="connsiteX12" fmla="*/ 251791 w 2077085"/>
              <a:gd name="connsiteY12" fmla="*/ 1085186 h 1676233"/>
              <a:gd name="connsiteX13" fmla="*/ 617551 w 2077085"/>
              <a:gd name="connsiteY13" fmla="*/ 1082536 h 1676233"/>
              <a:gd name="connsiteX14" fmla="*/ 622852 w 2077085"/>
              <a:gd name="connsiteY14" fmla="*/ 1387336 h 1676233"/>
              <a:gd name="connsiteX15" fmla="*/ 718268 w 2077085"/>
              <a:gd name="connsiteY15" fmla="*/ 1382035 h 1676233"/>
              <a:gd name="connsiteX16" fmla="*/ 718268 w 2077085"/>
              <a:gd name="connsiteY16" fmla="*/ 1281319 h 1676233"/>
              <a:gd name="connsiteX17" fmla="*/ 1428584 w 2077085"/>
              <a:gd name="connsiteY17" fmla="*/ 1291920 h 1676233"/>
              <a:gd name="connsiteX18" fmla="*/ 1420633 w 2077085"/>
              <a:gd name="connsiteY18" fmla="*/ 1082536 h 1676233"/>
              <a:gd name="connsiteX19" fmla="*/ 1417983 w 2077085"/>
              <a:gd name="connsiteY19" fmla="*/ 918209 h 1676233"/>
              <a:gd name="connsiteX20" fmla="*/ 1277510 w 2077085"/>
              <a:gd name="connsiteY20" fmla="*/ 912908 h 1676233"/>
              <a:gd name="connsiteX21" fmla="*/ 1280160 w 2077085"/>
              <a:gd name="connsiteY21" fmla="*/ 796289 h 1676233"/>
              <a:gd name="connsiteX22" fmla="*/ 1200647 w 2077085"/>
              <a:gd name="connsiteY22" fmla="*/ 793639 h 1676233"/>
              <a:gd name="connsiteX23" fmla="*/ 1200647 w 2077085"/>
              <a:gd name="connsiteY23" fmla="*/ 684971 h 1676233"/>
              <a:gd name="connsiteX24" fmla="*/ 1436536 w 2077085"/>
              <a:gd name="connsiteY24" fmla="*/ 684971 h 1676233"/>
              <a:gd name="connsiteX25" fmla="*/ 1428584 w 2077085"/>
              <a:gd name="connsiteY25" fmla="*/ 274153 h 1676233"/>
              <a:gd name="connsiteX0" fmla="*/ 1428584 w 2077085"/>
              <a:gd name="connsiteY0" fmla="*/ 274153 h 1676233"/>
              <a:gd name="connsiteX1" fmla="*/ 1832609 w 2077085"/>
              <a:gd name="connsiteY1" fmla="*/ 307975 h 1676233"/>
              <a:gd name="connsiteX2" fmla="*/ 1842134 w 2077085"/>
              <a:gd name="connsiteY2" fmla="*/ 520700 h 1676233"/>
              <a:gd name="connsiteX3" fmla="*/ 2077085 w 2077085"/>
              <a:gd name="connsiteY3" fmla="*/ 517525 h 1676233"/>
              <a:gd name="connsiteX4" fmla="*/ 2016760 w 2077085"/>
              <a:gd name="connsiteY4" fmla="*/ 349250 h 1676233"/>
              <a:gd name="connsiteX5" fmla="*/ 1994535 w 2077085"/>
              <a:gd name="connsiteY5" fmla="*/ 196850 h 1676233"/>
              <a:gd name="connsiteX6" fmla="*/ 1927860 w 2077085"/>
              <a:gd name="connsiteY6" fmla="*/ 0 h 1676233"/>
              <a:gd name="connsiteX7" fmla="*/ 1203960 w 2077085"/>
              <a:gd name="connsiteY7" fmla="*/ 3174 h 1676233"/>
              <a:gd name="connsiteX8" fmla="*/ 1203960 w 2077085"/>
              <a:gd name="connsiteY8" fmla="*/ 273049 h 1676233"/>
              <a:gd name="connsiteX9" fmla="*/ 15903 w 2077085"/>
              <a:gd name="connsiteY9" fmla="*/ 279454 h 1676233"/>
              <a:gd name="connsiteX10" fmla="*/ 0 w 2077085"/>
              <a:gd name="connsiteY10" fmla="*/ 1676233 h 1676233"/>
              <a:gd name="connsiteX11" fmla="*/ 241190 w 2077085"/>
              <a:gd name="connsiteY11" fmla="*/ 1665632 h 1676233"/>
              <a:gd name="connsiteX12" fmla="*/ 251791 w 2077085"/>
              <a:gd name="connsiteY12" fmla="*/ 1085186 h 1676233"/>
              <a:gd name="connsiteX13" fmla="*/ 617551 w 2077085"/>
              <a:gd name="connsiteY13" fmla="*/ 1082536 h 1676233"/>
              <a:gd name="connsiteX14" fmla="*/ 622852 w 2077085"/>
              <a:gd name="connsiteY14" fmla="*/ 1387336 h 1676233"/>
              <a:gd name="connsiteX15" fmla="*/ 718268 w 2077085"/>
              <a:gd name="connsiteY15" fmla="*/ 1382035 h 1676233"/>
              <a:gd name="connsiteX16" fmla="*/ 718268 w 2077085"/>
              <a:gd name="connsiteY16" fmla="*/ 1281319 h 1676233"/>
              <a:gd name="connsiteX17" fmla="*/ 1428584 w 2077085"/>
              <a:gd name="connsiteY17" fmla="*/ 1291920 h 1676233"/>
              <a:gd name="connsiteX18" fmla="*/ 1420633 w 2077085"/>
              <a:gd name="connsiteY18" fmla="*/ 1082536 h 1676233"/>
              <a:gd name="connsiteX19" fmla="*/ 1417983 w 2077085"/>
              <a:gd name="connsiteY19" fmla="*/ 918209 h 1676233"/>
              <a:gd name="connsiteX20" fmla="*/ 1277510 w 2077085"/>
              <a:gd name="connsiteY20" fmla="*/ 912908 h 1676233"/>
              <a:gd name="connsiteX21" fmla="*/ 1280160 w 2077085"/>
              <a:gd name="connsiteY21" fmla="*/ 796289 h 1676233"/>
              <a:gd name="connsiteX22" fmla="*/ 1200647 w 2077085"/>
              <a:gd name="connsiteY22" fmla="*/ 793639 h 1676233"/>
              <a:gd name="connsiteX23" fmla="*/ 1200647 w 2077085"/>
              <a:gd name="connsiteY23" fmla="*/ 684971 h 1676233"/>
              <a:gd name="connsiteX24" fmla="*/ 1436536 w 2077085"/>
              <a:gd name="connsiteY24" fmla="*/ 684971 h 1676233"/>
              <a:gd name="connsiteX25" fmla="*/ 1428584 w 2077085"/>
              <a:gd name="connsiteY25" fmla="*/ 274153 h 1676233"/>
              <a:gd name="connsiteX0" fmla="*/ 1438109 w 2077085"/>
              <a:gd name="connsiteY0" fmla="*/ 309078 h 1676233"/>
              <a:gd name="connsiteX1" fmla="*/ 1832609 w 2077085"/>
              <a:gd name="connsiteY1" fmla="*/ 307975 h 1676233"/>
              <a:gd name="connsiteX2" fmla="*/ 1842134 w 2077085"/>
              <a:gd name="connsiteY2" fmla="*/ 520700 h 1676233"/>
              <a:gd name="connsiteX3" fmla="*/ 2077085 w 2077085"/>
              <a:gd name="connsiteY3" fmla="*/ 517525 h 1676233"/>
              <a:gd name="connsiteX4" fmla="*/ 2016760 w 2077085"/>
              <a:gd name="connsiteY4" fmla="*/ 349250 h 1676233"/>
              <a:gd name="connsiteX5" fmla="*/ 1994535 w 2077085"/>
              <a:gd name="connsiteY5" fmla="*/ 196850 h 1676233"/>
              <a:gd name="connsiteX6" fmla="*/ 1927860 w 2077085"/>
              <a:gd name="connsiteY6" fmla="*/ 0 h 1676233"/>
              <a:gd name="connsiteX7" fmla="*/ 1203960 w 2077085"/>
              <a:gd name="connsiteY7" fmla="*/ 3174 h 1676233"/>
              <a:gd name="connsiteX8" fmla="*/ 1203960 w 2077085"/>
              <a:gd name="connsiteY8" fmla="*/ 273049 h 1676233"/>
              <a:gd name="connsiteX9" fmla="*/ 15903 w 2077085"/>
              <a:gd name="connsiteY9" fmla="*/ 279454 h 1676233"/>
              <a:gd name="connsiteX10" fmla="*/ 0 w 2077085"/>
              <a:gd name="connsiteY10" fmla="*/ 1676233 h 1676233"/>
              <a:gd name="connsiteX11" fmla="*/ 241190 w 2077085"/>
              <a:gd name="connsiteY11" fmla="*/ 1665632 h 1676233"/>
              <a:gd name="connsiteX12" fmla="*/ 251791 w 2077085"/>
              <a:gd name="connsiteY12" fmla="*/ 1085186 h 1676233"/>
              <a:gd name="connsiteX13" fmla="*/ 617551 w 2077085"/>
              <a:gd name="connsiteY13" fmla="*/ 1082536 h 1676233"/>
              <a:gd name="connsiteX14" fmla="*/ 622852 w 2077085"/>
              <a:gd name="connsiteY14" fmla="*/ 1387336 h 1676233"/>
              <a:gd name="connsiteX15" fmla="*/ 718268 w 2077085"/>
              <a:gd name="connsiteY15" fmla="*/ 1382035 h 1676233"/>
              <a:gd name="connsiteX16" fmla="*/ 718268 w 2077085"/>
              <a:gd name="connsiteY16" fmla="*/ 1281319 h 1676233"/>
              <a:gd name="connsiteX17" fmla="*/ 1428584 w 2077085"/>
              <a:gd name="connsiteY17" fmla="*/ 1291920 h 1676233"/>
              <a:gd name="connsiteX18" fmla="*/ 1420633 w 2077085"/>
              <a:gd name="connsiteY18" fmla="*/ 1082536 h 1676233"/>
              <a:gd name="connsiteX19" fmla="*/ 1417983 w 2077085"/>
              <a:gd name="connsiteY19" fmla="*/ 918209 h 1676233"/>
              <a:gd name="connsiteX20" fmla="*/ 1277510 w 2077085"/>
              <a:gd name="connsiteY20" fmla="*/ 912908 h 1676233"/>
              <a:gd name="connsiteX21" fmla="*/ 1280160 w 2077085"/>
              <a:gd name="connsiteY21" fmla="*/ 796289 h 1676233"/>
              <a:gd name="connsiteX22" fmla="*/ 1200647 w 2077085"/>
              <a:gd name="connsiteY22" fmla="*/ 793639 h 1676233"/>
              <a:gd name="connsiteX23" fmla="*/ 1200647 w 2077085"/>
              <a:gd name="connsiteY23" fmla="*/ 684971 h 1676233"/>
              <a:gd name="connsiteX24" fmla="*/ 1436536 w 2077085"/>
              <a:gd name="connsiteY24" fmla="*/ 684971 h 1676233"/>
              <a:gd name="connsiteX25" fmla="*/ 1438109 w 2077085"/>
              <a:gd name="connsiteY25" fmla="*/ 309078 h 16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77085" h="1676233">
                <a:moveTo>
                  <a:pt x="1438109" y="309078"/>
                </a:moveTo>
                <a:lnTo>
                  <a:pt x="1832609" y="307975"/>
                </a:lnTo>
                <a:lnTo>
                  <a:pt x="1842134" y="520700"/>
                </a:lnTo>
                <a:lnTo>
                  <a:pt x="2077085" y="517525"/>
                </a:lnTo>
                <a:lnTo>
                  <a:pt x="2016760" y="349250"/>
                </a:lnTo>
                <a:lnTo>
                  <a:pt x="1994535" y="196850"/>
                </a:lnTo>
                <a:lnTo>
                  <a:pt x="1927860" y="0"/>
                </a:lnTo>
                <a:lnTo>
                  <a:pt x="1203960" y="3174"/>
                </a:lnTo>
                <a:lnTo>
                  <a:pt x="1203960" y="273049"/>
                </a:lnTo>
                <a:lnTo>
                  <a:pt x="15903" y="279454"/>
                </a:lnTo>
                <a:lnTo>
                  <a:pt x="0" y="1676233"/>
                </a:lnTo>
                <a:lnTo>
                  <a:pt x="241190" y="1665632"/>
                </a:lnTo>
                <a:lnTo>
                  <a:pt x="251791" y="1085186"/>
                </a:lnTo>
                <a:lnTo>
                  <a:pt x="617551" y="1082536"/>
                </a:lnTo>
                <a:lnTo>
                  <a:pt x="622852" y="1387336"/>
                </a:lnTo>
                <a:lnTo>
                  <a:pt x="718268" y="1382035"/>
                </a:lnTo>
                <a:lnTo>
                  <a:pt x="718268" y="1281319"/>
                </a:lnTo>
                <a:lnTo>
                  <a:pt x="1428584" y="1291920"/>
                </a:lnTo>
                <a:lnTo>
                  <a:pt x="1420633" y="1082536"/>
                </a:lnTo>
                <a:cubicBezTo>
                  <a:pt x="1419750" y="1027760"/>
                  <a:pt x="1418866" y="972985"/>
                  <a:pt x="1417983" y="918209"/>
                </a:cubicBezTo>
                <a:lnTo>
                  <a:pt x="1277510" y="912908"/>
                </a:lnTo>
                <a:cubicBezTo>
                  <a:pt x="1278393" y="874035"/>
                  <a:pt x="1279277" y="835162"/>
                  <a:pt x="1280160" y="796289"/>
                </a:cubicBezTo>
                <a:lnTo>
                  <a:pt x="1200647" y="793639"/>
                </a:lnTo>
                <a:lnTo>
                  <a:pt x="1200647" y="684971"/>
                </a:lnTo>
                <a:lnTo>
                  <a:pt x="1436536" y="684971"/>
                </a:lnTo>
                <a:cubicBezTo>
                  <a:pt x="1437060" y="559673"/>
                  <a:pt x="1437585" y="434376"/>
                  <a:pt x="1438109" y="309078"/>
                </a:cubicBezTo>
                <a:close/>
              </a:path>
            </a:pathLst>
          </a:custGeom>
          <a:solidFill>
            <a:srgbClr val="92D050">
              <a:alpha val="3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528011" y="1245704"/>
            <a:ext cx="605575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r>
              <a:rPr lang="en-US" sz="1000" kern="0" dirty="0">
                <a:solidFill>
                  <a:srgbClr val="000000"/>
                </a:solidFill>
                <a:latin typeface="Arial"/>
                <a:sym typeface="Arial"/>
              </a:rPr>
              <a:t>202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373883" y="2279362"/>
            <a:ext cx="1051931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</a:pPr>
            <a:r>
              <a:rPr lang="en-US" sz="16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2045:</a:t>
            </a:r>
          </a:p>
          <a:p>
            <a:pPr algn="ctr" defTabSz="914378">
              <a:buClr>
                <a:srgbClr val="000000"/>
              </a:buClr>
            </a:pPr>
            <a:r>
              <a:rPr lang="en-US" sz="16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314,241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EFBC06-A2D6-4995-8F6E-74088AF6722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62995" y="4765646"/>
            <a:ext cx="381005" cy="273844"/>
          </a:xfrm>
        </p:spPr>
        <p:txBody>
          <a:bodyPr/>
          <a:lstStyle/>
          <a:p>
            <a:pPr defTabSz="914378">
              <a:buClr>
                <a:srgbClr val="000000"/>
              </a:buClr>
            </a:pPr>
            <a:fld id="{00000000-1234-1234-1234-123412341234}" type="slidenum">
              <a:rPr lang="en-US" kern="0">
                <a:solidFill>
                  <a:srgbClr val="000000"/>
                </a:solidFill>
              </a:rPr>
              <a:pPr defTabSz="914378">
                <a:buClr>
                  <a:srgbClr val="000000"/>
                </a:buClr>
              </a:pPr>
              <a:t>11</a:t>
            </a:fld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83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952"/>
            <a:ext cx="8077200" cy="4543425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 flipV="1">
            <a:off x="1295400" y="2624851"/>
            <a:ext cx="0" cy="162282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6633213" y="1048462"/>
            <a:ext cx="41909" cy="313063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5638802" y="3083719"/>
            <a:ext cx="1" cy="10660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914400" y="1504950"/>
            <a:ext cx="6248400" cy="76200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29640" y="2038350"/>
            <a:ext cx="6248400" cy="76200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9640" y="2591814"/>
            <a:ext cx="4709160" cy="48995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29640" y="3083718"/>
            <a:ext cx="6309360" cy="83344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99160" y="3602832"/>
            <a:ext cx="6339840" cy="71914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38200" y="4171952"/>
            <a:ext cx="4267200" cy="75723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95400" y="1892618"/>
            <a:ext cx="0" cy="710088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81200" y="1200152"/>
            <a:ext cx="0" cy="3009661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14602" y="1200152"/>
            <a:ext cx="1" cy="3009661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0" y="1352552"/>
            <a:ext cx="0" cy="2840949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05200" y="2076450"/>
            <a:ext cx="0" cy="2095500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38602" y="1352552"/>
            <a:ext cx="1" cy="2835355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0" y="1332073"/>
            <a:ext cx="0" cy="2855832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52063" y="1200152"/>
            <a:ext cx="38098" cy="2949655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04512" y="895350"/>
            <a:ext cx="34291" cy="2228850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11240" y="438152"/>
            <a:ext cx="60960" cy="3699271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143750" y="478513"/>
            <a:ext cx="95250" cy="3671292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172200" y="2550318"/>
            <a:ext cx="1005840" cy="21432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669280" y="2581275"/>
            <a:ext cx="441960" cy="714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052065" y="4149806"/>
            <a:ext cx="1135377" cy="2928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512821" y="1574721"/>
            <a:ext cx="0" cy="50173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520442" y="1332073"/>
            <a:ext cx="1" cy="240506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308286" y="1003456"/>
            <a:ext cx="1827845" cy="6194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562600" y="471489"/>
            <a:ext cx="1600200" cy="14050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610352" y="494289"/>
            <a:ext cx="11433" cy="498694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187440" y="4156474"/>
            <a:ext cx="1051560" cy="7976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495300" y="1017148"/>
            <a:ext cx="571500" cy="30602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1009650" y="1038227"/>
            <a:ext cx="419100" cy="161925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1409702" y="1200150"/>
            <a:ext cx="1268733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647950" y="1191220"/>
            <a:ext cx="381000" cy="16133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3023237" y="1337251"/>
            <a:ext cx="1792605" cy="15301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796793" y="847250"/>
            <a:ext cx="701993" cy="490001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5486402" y="398146"/>
            <a:ext cx="76201" cy="472265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5535930" y="848205"/>
            <a:ext cx="68580" cy="73103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1295399" y="1529952"/>
            <a:ext cx="160023" cy="404158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1440181" y="1230184"/>
            <a:ext cx="11432" cy="350966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1308733" y="1074443"/>
            <a:ext cx="274328" cy="21807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sym typeface="Arial"/>
              </a:rPr>
              <a:t>1</a:t>
            </a:r>
          </a:p>
        </p:txBody>
      </p:sp>
      <p:sp>
        <p:nvSpPr>
          <p:cNvPr id="122" name="Oval 121"/>
          <p:cNvSpPr/>
          <p:nvPr/>
        </p:nvSpPr>
        <p:spPr>
          <a:xfrm>
            <a:off x="1823080" y="1074443"/>
            <a:ext cx="274328" cy="218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sym typeface="Arial"/>
              </a:rPr>
              <a:t>2</a:t>
            </a:r>
          </a:p>
        </p:txBody>
      </p:sp>
      <p:sp>
        <p:nvSpPr>
          <p:cNvPr id="123" name="Oval 122"/>
          <p:cNvSpPr/>
          <p:nvPr/>
        </p:nvSpPr>
        <p:spPr>
          <a:xfrm>
            <a:off x="2356477" y="1093982"/>
            <a:ext cx="274328" cy="218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sym typeface="Arial"/>
              </a:rPr>
              <a:t>3</a:t>
            </a:r>
          </a:p>
        </p:txBody>
      </p:sp>
      <p:sp>
        <p:nvSpPr>
          <p:cNvPr id="124" name="Oval 123"/>
          <p:cNvSpPr/>
          <p:nvPr/>
        </p:nvSpPr>
        <p:spPr>
          <a:xfrm>
            <a:off x="2889877" y="1180658"/>
            <a:ext cx="274328" cy="218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sym typeface="Arial"/>
              </a:rPr>
              <a:t>4</a:t>
            </a:r>
          </a:p>
        </p:txBody>
      </p:sp>
      <p:sp>
        <p:nvSpPr>
          <p:cNvPr id="125" name="Oval 124"/>
          <p:cNvSpPr/>
          <p:nvPr/>
        </p:nvSpPr>
        <p:spPr>
          <a:xfrm>
            <a:off x="3387079" y="1190051"/>
            <a:ext cx="274328" cy="218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sym typeface="Arial"/>
              </a:rPr>
              <a:t>5</a:t>
            </a:r>
          </a:p>
        </p:txBody>
      </p:sp>
      <p:sp>
        <p:nvSpPr>
          <p:cNvPr id="126" name="Oval 125"/>
          <p:cNvSpPr/>
          <p:nvPr/>
        </p:nvSpPr>
        <p:spPr>
          <a:xfrm>
            <a:off x="3920476" y="1190051"/>
            <a:ext cx="274328" cy="218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sym typeface="Arial"/>
              </a:rPr>
              <a:t>6</a:t>
            </a:r>
          </a:p>
        </p:txBody>
      </p:sp>
      <p:sp>
        <p:nvSpPr>
          <p:cNvPr id="127" name="Oval 126"/>
          <p:cNvSpPr/>
          <p:nvPr/>
        </p:nvSpPr>
        <p:spPr>
          <a:xfrm>
            <a:off x="4882504" y="1038227"/>
            <a:ext cx="274328" cy="218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sym typeface="Arial"/>
              </a:rPr>
              <a:t>7</a:t>
            </a:r>
          </a:p>
        </p:txBody>
      </p:sp>
      <p:sp>
        <p:nvSpPr>
          <p:cNvPr id="128" name="Oval 127"/>
          <p:cNvSpPr/>
          <p:nvPr/>
        </p:nvSpPr>
        <p:spPr>
          <a:xfrm>
            <a:off x="5345425" y="706157"/>
            <a:ext cx="274328" cy="21807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sym typeface="Arial"/>
              </a:rPr>
              <a:t>8</a:t>
            </a:r>
          </a:p>
        </p:txBody>
      </p:sp>
      <p:sp>
        <p:nvSpPr>
          <p:cNvPr id="129" name="Oval 128"/>
          <p:cNvSpPr/>
          <p:nvPr/>
        </p:nvSpPr>
        <p:spPr>
          <a:xfrm>
            <a:off x="5423521" y="369473"/>
            <a:ext cx="274328" cy="218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sym typeface="Arial"/>
              </a:rPr>
              <a:t>9</a:t>
            </a:r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013" y="427890"/>
            <a:ext cx="329085" cy="475150"/>
          </a:xfrm>
          <a:prstGeom prst="rect">
            <a:avLst/>
          </a:prstGeom>
        </p:spPr>
      </p:pic>
      <p:cxnSp>
        <p:nvCxnSpPr>
          <p:cNvPr id="131" name="Straight Connector 130"/>
          <p:cNvCxnSpPr/>
          <p:nvPr/>
        </p:nvCxnSpPr>
        <p:spPr>
          <a:xfrm flipV="1">
            <a:off x="929640" y="2114552"/>
            <a:ext cx="0" cy="213312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929640" y="1074442"/>
            <a:ext cx="0" cy="1040108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563847" y="21579"/>
            <a:ext cx="56275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55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Typical Grid System</a:t>
            </a:r>
          </a:p>
        </p:txBody>
      </p:sp>
      <p:sp>
        <p:nvSpPr>
          <p:cNvPr id="60" name="Oval 59"/>
          <p:cNvSpPr/>
          <p:nvPr/>
        </p:nvSpPr>
        <p:spPr>
          <a:xfrm>
            <a:off x="4379525" y="1167744"/>
            <a:ext cx="419093" cy="341441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>
              <a:defRPr/>
            </a:pPr>
            <a:r>
              <a:rPr lang="en-US" sz="900" b="1" dirty="0">
                <a:solidFill>
                  <a:prstClr val="white"/>
                </a:solidFill>
                <a:latin typeface="Bahnschrift" panose="020B0502040204020203" pitchFamily="34" charset="0"/>
                <a:sym typeface="Arial"/>
              </a:rPr>
              <a:t>10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4DAF98-2C5D-4158-9C98-A7DD234B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4768455"/>
            <a:ext cx="381005" cy="273844"/>
          </a:xfrm>
        </p:spPr>
        <p:txBody>
          <a:bodyPr/>
          <a:lstStyle/>
          <a:p>
            <a:pPr defTabSz="914378">
              <a:buClr>
                <a:srgbClr val="000000"/>
              </a:buClr>
            </a:pPr>
            <a:fld id="{3ABFDDC2-C882-407E-B7C5-706DD3FD742F}" type="slidenum">
              <a:rPr lang="en-US" kern="0">
                <a:solidFill>
                  <a:srgbClr val="000000"/>
                </a:solidFill>
              </a:rPr>
              <a:pPr defTabSz="914378">
                <a:buClr>
                  <a:srgbClr val="000000"/>
                </a:buClr>
              </a:pPr>
              <a:t>12</a:t>
            </a:fld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48838" y="116418"/>
            <a:ext cx="56275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Perfect Grid System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946669" y="488656"/>
            <a:ext cx="4998294" cy="4654845"/>
            <a:chOff x="2223308" y="531185"/>
            <a:chExt cx="4998294" cy="46548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026"/>
            <a:stretch/>
          </p:blipFill>
          <p:spPr>
            <a:xfrm>
              <a:off x="2223308" y="531185"/>
              <a:ext cx="4998294" cy="4654845"/>
            </a:xfrm>
            <a:prstGeom prst="rect">
              <a:avLst/>
            </a:prstGeom>
          </p:spPr>
        </p:pic>
        <p:cxnSp>
          <p:nvCxnSpPr>
            <p:cNvPr id="68" name="Straight Connector 67"/>
            <p:cNvCxnSpPr/>
            <p:nvPr/>
          </p:nvCxnSpPr>
          <p:spPr>
            <a:xfrm flipV="1">
              <a:off x="5296439" y="785481"/>
              <a:ext cx="0" cy="4267199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4722455" y="639932"/>
              <a:ext cx="40584" cy="4412748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/>
          <p:cNvCxnSpPr/>
          <p:nvPr/>
        </p:nvCxnSpPr>
        <p:spPr>
          <a:xfrm flipH="1" flipV="1">
            <a:off x="3818203" y="597402"/>
            <a:ext cx="40584" cy="441274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162800" y="877038"/>
            <a:ext cx="0" cy="413311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6553200" y="877038"/>
            <a:ext cx="0" cy="413311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876800" y="624936"/>
            <a:ext cx="35616" cy="438521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4349985" y="624937"/>
            <a:ext cx="42202" cy="438521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7752108" y="597402"/>
            <a:ext cx="40584" cy="441274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3233039" y="2816077"/>
            <a:ext cx="4557603" cy="4320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3276601" y="3958188"/>
            <a:ext cx="4557603" cy="4320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276601" y="1733550"/>
            <a:ext cx="447550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3233039" y="2280338"/>
            <a:ext cx="2329563" cy="2458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5506695" y="2280337"/>
            <a:ext cx="2265706" cy="2458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3259335" y="3409951"/>
            <a:ext cx="4513066" cy="617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42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32053" y="146746"/>
            <a:ext cx="56275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Queen Creek Grid System – </a:t>
            </a:r>
            <a:r>
              <a:rPr lang="en-US" dirty="0">
                <a:solidFill>
                  <a:prstClr val="black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</a:effectLst>
                <a:latin typeface="Calibri"/>
              </a:rPr>
              <a:t>AT BUILD-OUT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26"/>
          <a:stretch/>
        </p:blipFill>
        <p:spPr>
          <a:xfrm>
            <a:off x="2946669" y="488656"/>
            <a:ext cx="4998294" cy="4654845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 flipV="1">
            <a:off x="6019800" y="1732007"/>
            <a:ext cx="0" cy="10840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3245328" y="4511307"/>
            <a:ext cx="3917472" cy="321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5486400" y="2280338"/>
            <a:ext cx="2286000" cy="194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4349985" y="1732006"/>
            <a:ext cx="3402124" cy="15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3862799" y="2280338"/>
            <a:ext cx="1049619" cy="194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3259335" y="3409951"/>
            <a:ext cx="2186482" cy="61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6553200" y="877038"/>
            <a:ext cx="0" cy="23043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895850" y="2162177"/>
            <a:ext cx="5386" cy="23916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4349985" y="1732008"/>
            <a:ext cx="6232" cy="28114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191" y="624936"/>
            <a:ext cx="805447" cy="685800"/>
          </a:xfrm>
          <a:prstGeom prst="rect">
            <a:avLst/>
          </a:prstGeom>
        </p:spPr>
      </p:pic>
      <p:cxnSp>
        <p:nvCxnSpPr>
          <p:cNvPr id="97" name="Straight Connector 96"/>
          <p:cNvCxnSpPr/>
          <p:nvPr/>
        </p:nvCxnSpPr>
        <p:spPr>
          <a:xfrm flipH="1" flipV="1">
            <a:off x="4224579" y="1739362"/>
            <a:ext cx="2557223" cy="177074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6738741" y="3468444"/>
            <a:ext cx="424060" cy="53294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4070209" y="1566021"/>
            <a:ext cx="175059" cy="17954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3853640" y="1521492"/>
            <a:ext cx="219088" cy="5481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3838496" y="1729559"/>
            <a:ext cx="284379" cy="32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 rot="2159483">
            <a:off x="2633743" y="2083413"/>
            <a:ext cx="4747802" cy="76200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Rectangle 120"/>
          <p:cNvSpPr/>
          <p:nvPr/>
        </p:nvSpPr>
        <p:spPr>
          <a:xfrm rot="2976446">
            <a:off x="6676948" y="4037708"/>
            <a:ext cx="1464655" cy="85734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H="1" flipV="1">
            <a:off x="3818204" y="597403"/>
            <a:ext cx="28823" cy="391390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5445816" y="597402"/>
            <a:ext cx="40584" cy="441274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3233039" y="2816077"/>
            <a:ext cx="4557603" cy="4320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3276601" y="3958188"/>
            <a:ext cx="4557603" cy="4320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162800" y="877038"/>
            <a:ext cx="0" cy="413311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7747966" y="877038"/>
            <a:ext cx="44727" cy="413311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Picture 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93371" y="4148726"/>
            <a:ext cx="212074" cy="39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95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940" y="110359"/>
            <a:ext cx="5258615" cy="503314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77415" y="2957512"/>
            <a:ext cx="822960" cy="1997393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4440555" y="-51434"/>
            <a:ext cx="497206" cy="3377568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92742" y="1086322"/>
            <a:ext cx="2488245" cy="1315745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80% </a:t>
            </a:r>
          </a:p>
          <a:p>
            <a:pPr algn="ctr" defTabSz="685800"/>
            <a:r>
              <a:rPr lang="en-US" sz="2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Two or more Vehicles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934" y="3060854"/>
            <a:ext cx="1952522" cy="1454244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72% </a:t>
            </a:r>
          </a:p>
          <a:p>
            <a:pPr algn="ctr" defTabSz="685800"/>
            <a:r>
              <a:rPr lang="en-US" sz="3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Drive Alone</a:t>
            </a:r>
          </a:p>
        </p:txBody>
      </p:sp>
      <p:sp>
        <p:nvSpPr>
          <p:cNvPr id="8" name="Oval 7"/>
          <p:cNvSpPr/>
          <p:nvPr/>
        </p:nvSpPr>
        <p:spPr>
          <a:xfrm rot="5400000">
            <a:off x="4369943" y="-1440180"/>
            <a:ext cx="497205" cy="3377568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66637" y="4717075"/>
            <a:ext cx="514350" cy="273844"/>
          </a:xfrm>
        </p:spPr>
        <p:txBody>
          <a:bodyPr/>
          <a:lstStyle/>
          <a:p>
            <a:fld id="{DE146F00-4C87-481A-9377-FA1A6C40A8FA}" type="slidenum">
              <a:rPr lang="en-US" sz="1200" smtClean="0">
                <a:solidFill>
                  <a:schemeClr val="tx1"/>
                </a:solidFill>
              </a:rPr>
              <a:t>15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29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501" y="2312751"/>
            <a:ext cx="6946499" cy="2078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71992" y="408861"/>
            <a:ext cx="7072009" cy="1315745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en-US" sz="405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Average Commute Time In Queen Creek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4727939"/>
            <a:ext cx="457205" cy="273844"/>
          </a:xfrm>
        </p:spPr>
        <p:txBody>
          <a:bodyPr/>
          <a:lstStyle/>
          <a:p>
            <a:fld id="{819B4A0B-01FB-41C0-A421-96E3C8756D3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59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6117"/>
            <a:ext cx="9143999" cy="47811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4760310"/>
            <a:ext cx="438150" cy="273844"/>
          </a:xfrm>
        </p:spPr>
        <p:txBody>
          <a:bodyPr/>
          <a:lstStyle/>
          <a:p>
            <a:fld id="{DE146F00-4C87-481A-9377-FA1A6C40A8FA}" type="slidenum">
              <a:rPr lang="en-US" sz="1200" smtClean="0">
                <a:solidFill>
                  <a:schemeClr val="tx1"/>
                </a:solidFill>
              </a:rPr>
              <a:t>17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9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8" y="363071"/>
            <a:ext cx="9034222" cy="433264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4296" y="4781550"/>
            <a:ext cx="438150" cy="273844"/>
          </a:xfrm>
        </p:spPr>
        <p:txBody>
          <a:bodyPr/>
          <a:lstStyle/>
          <a:p>
            <a:fld id="{DE146F00-4C87-481A-9377-FA1A6C40A8FA}" type="slidenum">
              <a:rPr lang="en-US" sz="1200" smtClean="0">
                <a:solidFill>
                  <a:schemeClr val="tx1"/>
                </a:solidFill>
              </a:rPr>
              <a:t>18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31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58" y="758289"/>
            <a:ext cx="7945820" cy="3551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052" y="4225045"/>
            <a:ext cx="6259932" cy="7659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5576" y="76898"/>
            <a:ext cx="5946885" cy="577081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3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Up to 30% increase in truck traffic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80444" y="4719826"/>
            <a:ext cx="514350" cy="273844"/>
          </a:xfrm>
        </p:spPr>
        <p:txBody>
          <a:bodyPr/>
          <a:lstStyle/>
          <a:p>
            <a:fld id="{DE146F00-4C87-481A-9377-FA1A6C40A8FA}" type="slidenum">
              <a:rPr lang="en-US" sz="1200" smtClean="0">
                <a:solidFill>
                  <a:schemeClr val="tx1"/>
                </a:solidFill>
              </a:rPr>
              <a:t>19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3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Purpose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69208"/>
            <a:ext cx="6934200" cy="37719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400" dirty="0"/>
              <a:t>Review Meeting #1 Follow Up Items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/>
              <a:t>Discuss Infrastructure Improvement Plans</a:t>
            </a:r>
          </a:p>
          <a:p>
            <a:pPr marL="1143000" lvl="1" indent="-742950">
              <a:buFont typeface="Wingdings" panose="05000000000000000000" pitchFamily="2" charset="2"/>
              <a:buChar char="§"/>
            </a:pPr>
            <a:r>
              <a:rPr lang="en-US" sz="2000" dirty="0"/>
              <a:t>Streets</a:t>
            </a:r>
          </a:p>
          <a:p>
            <a:pPr marL="1143000" lvl="1" indent="-742950">
              <a:buFont typeface="Wingdings" panose="05000000000000000000" pitchFamily="2" charset="2"/>
              <a:buChar char="§"/>
            </a:pPr>
            <a:r>
              <a:rPr lang="en-US" sz="2000" dirty="0"/>
              <a:t>Parks</a:t>
            </a:r>
          </a:p>
          <a:p>
            <a:pPr marL="1143000" lvl="1" indent="-742950">
              <a:buFont typeface="Wingdings" panose="05000000000000000000" pitchFamily="2" charset="2"/>
              <a:buChar char="§"/>
            </a:pPr>
            <a:r>
              <a:rPr lang="en-US" sz="2000" dirty="0"/>
              <a:t>Trails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/>
              <a:t>Introduce Construction Sales Tax Offset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/>
              <a:t>Fee Calculation Example (Fire &amp; Medical)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/>
              <a:t>Review Calendar</a:t>
            </a:r>
            <a:endParaRPr lang="en-US" sz="2000" dirty="0"/>
          </a:p>
          <a:p>
            <a:pPr marL="1143000" lvl="1" indent="-74295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4A0B-01FB-41C0-A421-96E3C8756D3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331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921" y="191116"/>
            <a:ext cx="3523396" cy="47801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924" y="1274780"/>
            <a:ext cx="2871218" cy="24954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399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378" y="129983"/>
            <a:ext cx="5637848" cy="49363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356" y="2701268"/>
            <a:ext cx="941768" cy="133731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2490798" y="1328738"/>
            <a:ext cx="862553" cy="830649"/>
          </a:xfrm>
          <a:prstGeom prst="ellipse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83240" y="2743343"/>
            <a:ext cx="862553" cy="830649"/>
          </a:xfrm>
          <a:prstGeom prst="ellipse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389114" y="2234851"/>
            <a:ext cx="862553" cy="830649"/>
          </a:xfrm>
          <a:prstGeom prst="ellipse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606652" y="2182841"/>
            <a:ext cx="862553" cy="830649"/>
          </a:xfrm>
          <a:prstGeom prst="ellipse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838324" y="3251835"/>
            <a:ext cx="862553" cy="830649"/>
          </a:xfrm>
          <a:prstGeom prst="ellipse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288122" y="3197543"/>
            <a:ext cx="862553" cy="830649"/>
          </a:xfrm>
          <a:prstGeom prst="ellipse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216081" y="2429862"/>
            <a:ext cx="862553" cy="830649"/>
          </a:xfrm>
          <a:prstGeom prst="ellipse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848243" y="1649401"/>
            <a:ext cx="862553" cy="830649"/>
          </a:xfrm>
          <a:prstGeom prst="ellipse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260490" y="1650284"/>
            <a:ext cx="862553" cy="830649"/>
          </a:xfrm>
          <a:prstGeom prst="ellipse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900488" y="3233910"/>
            <a:ext cx="862553" cy="830649"/>
          </a:xfrm>
          <a:prstGeom prst="ellipse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49683" y="3233910"/>
            <a:ext cx="862553" cy="830649"/>
          </a:xfrm>
          <a:prstGeom prst="ellipse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56002" y="2758319"/>
            <a:ext cx="862553" cy="830649"/>
          </a:xfrm>
          <a:prstGeom prst="ellipse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208074" y="2530862"/>
            <a:ext cx="862553" cy="830649"/>
          </a:xfrm>
          <a:prstGeom prst="ellipse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966483" y="2315562"/>
            <a:ext cx="862553" cy="830649"/>
          </a:xfrm>
          <a:prstGeom prst="ellipse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854959" y="1827813"/>
            <a:ext cx="862553" cy="830649"/>
          </a:xfrm>
          <a:prstGeom prst="ellipse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028935" y="1412489"/>
            <a:ext cx="862553" cy="830649"/>
          </a:xfrm>
          <a:prstGeom prst="ellipse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367492" y="1827813"/>
            <a:ext cx="862553" cy="830649"/>
          </a:xfrm>
          <a:prstGeom prst="ellipse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088838" y="1082651"/>
            <a:ext cx="862553" cy="830649"/>
          </a:xfrm>
          <a:prstGeom prst="ellipse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324099" y="1524771"/>
            <a:ext cx="862553" cy="830649"/>
          </a:xfrm>
          <a:prstGeom prst="ellipse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492936" y="970018"/>
            <a:ext cx="862553" cy="830649"/>
          </a:xfrm>
          <a:prstGeom prst="ellipse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205330" y="2737641"/>
            <a:ext cx="862553" cy="830649"/>
          </a:xfrm>
          <a:prstGeom prst="ellipse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71278" y="-30301"/>
            <a:ext cx="8042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B International Pro"/>
              </a:rPr>
              <a:t>How dropping the kids off at school became the norm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35130" y="4792504"/>
            <a:ext cx="410994" cy="273844"/>
          </a:xfrm>
        </p:spPr>
        <p:txBody>
          <a:bodyPr/>
          <a:lstStyle/>
          <a:p>
            <a:fld id="{DE146F00-4C87-481A-9377-FA1A6C40A8FA}" type="slidenum">
              <a:rPr lang="en-US" sz="1200" smtClean="0">
                <a:solidFill>
                  <a:schemeClr val="tx1"/>
                </a:solidFill>
              </a:rPr>
              <a:t>21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15354" y="64547"/>
            <a:ext cx="6915821" cy="1177245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en-US" sz="36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TRANSPORTATION PLANNING STUDIES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0697" y="1577761"/>
            <a:ext cx="634163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Wingdings" panose="05000000000000000000" pitchFamily="2" charset="2"/>
              <a:buChar char="v"/>
            </a:pPr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Queen Creek Transportation Master Plan Update (Summer 2025)</a:t>
            </a:r>
          </a:p>
          <a:p>
            <a:pPr marL="214313" indent="-214313" defTabSz="685800">
              <a:buFont typeface="Wingdings" panose="05000000000000000000" pitchFamily="2" charset="2"/>
              <a:buChar char="v"/>
            </a:pPr>
            <a:endParaRPr lang="en-US" sz="1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214313" indent="-214313" defTabSz="685800">
              <a:buFont typeface="Wingdings" panose="05000000000000000000" pitchFamily="2" charset="2"/>
              <a:buChar char="v"/>
            </a:pPr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Queen Creek Mobility Options and Connectivity Feasibility Study</a:t>
            </a:r>
          </a:p>
          <a:p>
            <a:pPr marL="214313" indent="-214313" defTabSz="685800">
              <a:buFont typeface="Wingdings" panose="05000000000000000000" pitchFamily="2" charset="2"/>
              <a:buChar char="v"/>
            </a:pPr>
            <a:endParaRPr lang="en-US" sz="1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214313" indent="-214313" defTabSz="685800">
              <a:buFont typeface="Wingdings" panose="05000000000000000000" pitchFamily="2" charset="2"/>
              <a:buChar char="v"/>
            </a:pPr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Queen Creek Safety Action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0696" y="3198008"/>
            <a:ext cx="640617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Wingdings" panose="05000000000000000000" pitchFamily="2" charset="2"/>
              <a:buChar char="Ø"/>
            </a:pPr>
            <a:r>
              <a:rPr 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Pinal County Transit Study</a:t>
            </a:r>
          </a:p>
          <a:p>
            <a:pPr marL="214313" indent="-214313" defTabSz="685800">
              <a:buFont typeface="Wingdings" panose="05000000000000000000" pitchFamily="2" charset="2"/>
              <a:buChar char="Ø"/>
            </a:pPr>
            <a:endParaRPr lang="en-US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214313" indent="-214313" defTabSz="685800">
              <a:buFont typeface="Wingdings" panose="05000000000000000000" pitchFamily="2" charset="2"/>
              <a:buChar char="Ø"/>
            </a:pPr>
            <a:r>
              <a:rPr 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Superstition Vistas Multimodal Transportation Planning Study</a:t>
            </a:r>
          </a:p>
          <a:p>
            <a:pPr marL="214313" indent="-214313" defTabSz="685800">
              <a:buFont typeface="Wingdings" panose="05000000000000000000" pitchFamily="2" charset="2"/>
              <a:buChar char="Ø"/>
            </a:pPr>
            <a:endParaRPr lang="en-US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214313" indent="-214313" defTabSz="685800">
              <a:buFont typeface="Wingdings" panose="05000000000000000000" pitchFamily="2" charset="2"/>
              <a:buChar char="Ø"/>
            </a:pPr>
            <a:r>
              <a:rPr 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Gold Canyon Transportation Planning Study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23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950" y="600075"/>
            <a:ext cx="6257925" cy="4543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6388" y="186161"/>
            <a:ext cx="7407613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Queen Creek Transportation Master Plan Update Schedule 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Oval 3"/>
          <p:cNvSpPr/>
          <p:nvPr/>
        </p:nvSpPr>
        <p:spPr>
          <a:xfrm rot="5400000">
            <a:off x="3023113" y="834816"/>
            <a:ext cx="240760" cy="2073086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3023113" y="2860601"/>
            <a:ext cx="240760" cy="2073086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Oval 5"/>
          <p:cNvSpPr/>
          <p:nvPr/>
        </p:nvSpPr>
        <p:spPr>
          <a:xfrm rot="5400000">
            <a:off x="3023113" y="1805938"/>
            <a:ext cx="240760" cy="2073086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773965" y="4781550"/>
            <a:ext cx="1347787" cy="273844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60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4"/>
          <p:cNvGrpSpPr/>
          <p:nvPr/>
        </p:nvGrpSpPr>
        <p:grpSpPr>
          <a:xfrm>
            <a:off x="206018" y="96569"/>
            <a:ext cx="7480881" cy="4939002"/>
            <a:chOff x="-1211508" y="194916"/>
            <a:chExt cx="9974508" cy="6245093"/>
          </a:xfrm>
        </p:grpSpPr>
        <p:grpSp>
          <p:nvGrpSpPr>
            <p:cNvPr id="178" name="Google Shape;178;p4"/>
            <p:cNvGrpSpPr/>
            <p:nvPr/>
          </p:nvGrpSpPr>
          <p:grpSpPr>
            <a:xfrm>
              <a:off x="1143000" y="914400"/>
              <a:ext cx="7620000" cy="5525609"/>
              <a:chOff x="304800" y="304800"/>
              <a:chExt cx="8323459" cy="6363809"/>
            </a:xfrm>
          </p:grpSpPr>
          <p:pic>
            <p:nvPicPr>
              <p:cNvPr id="179" name="Google Shape;179;p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04800" y="304800"/>
                <a:ext cx="8323459" cy="636380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80" name="Google Shape;180;p4"/>
              <p:cNvCxnSpPr/>
              <p:nvPr/>
            </p:nvCxnSpPr>
            <p:spPr>
              <a:xfrm>
                <a:off x="4572000" y="2999232"/>
                <a:ext cx="850392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B0F0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 rot="10800000">
                <a:off x="5422392" y="2133600"/>
                <a:ext cx="0" cy="838200"/>
              </a:xfrm>
              <a:prstGeom prst="straightConnector1">
                <a:avLst/>
              </a:prstGeom>
              <a:noFill/>
              <a:ln w="1587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309360" y="3886200"/>
                <a:ext cx="1844040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B0F0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 rot="10800000" flipH="1">
                <a:off x="4572000" y="5583936"/>
                <a:ext cx="2675830" cy="39624"/>
              </a:xfrm>
              <a:prstGeom prst="straightConnector1">
                <a:avLst/>
              </a:prstGeom>
              <a:noFill/>
              <a:ln w="222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 rot="10800000">
                <a:off x="2002536" y="4352192"/>
                <a:ext cx="0" cy="600808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B0F0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5486400" y="4114800"/>
                <a:ext cx="1066800" cy="8382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B0F0"/>
                </a:solidFill>
                <a:prstDash val="solid"/>
                <a:round/>
                <a:headEnd type="diamond" w="med" len="med"/>
                <a:tailEnd type="none" w="sm" len="sm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6553200" y="4953000"/>
                <a:ext cx="609600" cy="6858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diamond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 rot="10800000">
                <a:off x="7159752" y="5343474"/>
                <a:ext cx="265028" cy="249935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B0F0"/>
                </a:solidFill>
                <a:prstDash val="solid"/>
                <a:round/>
                <a:headEnd type="diamond" w="med" len="med"/>
                <a:tailEnd type="none" w="sm" len="sm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 rot="10800000">
                <a:off x="7159750" y="4848175"/>
                <a:ext cx="3048" cy="516636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diamond" w="med" len="med"/>
              </a:ln>
            </p:spPr>
          </p:cxnSp>
          <p:cxnSp>
            <p:nvCxnSpPr>
              <p:cNvPr id="189" name="Google Shape;189;p4"/>
              <p:cNvCxnSpPr/>
              <p:nvPr/>
            </p:nvCxnSpPr>
            <p:spPr>
              <a:xfrm rot="10800000">
                <a:off x="7120128" y="840211"/>
                <a:ext cx="18288" cy="1293389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4"/>
              <p:cNvCxnSpPr/>
              <p:nvPr/>
            </p:nvCxnSpPr>
            <p:spPr>
              <a:xfrm rot="10800000">
                <a:off x="5440680" y="2615184"/>
                <a:ext cx="393192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A5A5A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" name="Google Shape;191;p4"/>
              <p:cNvCxnSpPr/>
              <p:nvPr/>
            </p:nvCxnSpPr>
            <p:spPr>
              <a:xfrm>
                <a:off x="5410200" y="2624328"/>
                <a:ext cx="457200" cy="0"/>
              </a:xfrm>
              <a:prstGeom prst="straightConnector1">
                <a:avLst/>
              </a:prstGeom>
              <a:noFill/>
              <a:ln w="1587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92;p4"/>
              <p:cNvCxnSpPr/>
              <p:nvPr/>
            </p:nvCxnSpPr>
            <p:spPr>
              <a:xfrm>
                <a:off x="4411436" y="4019550"/>
                <a:ext cx="178852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93" name="Google Shape;193;p4"/>
              <p:cNvCxnSpPr>
                <a:cxnSpLocks/>
              </p:cNvCxnSpPr>
              <p:nvPr/>
            </p:nvCxnSpPr>
            <p:spPr>
              <a:xfrm>
                <a:off x="2002535" y="4743942"/>
                <a:ext cx="763584" cy="23893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B0F0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94" name="Google Shape;194;p4"/>
              <p:cNvCxnSpPr/>
              <p:nvPr/>
            </p:nvCxnSpPr>
            <p:spPr>
              <a:xfrm>
                <a:off x="2667000" y="3856892"/>
                <a:ext cx="1143000" cy="29308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95" name="Google Shape;195;p4"/>
              <p:cNvCxnSpPr>
                <a:cxnSpLocks/>
              </p:cNvCxnSpPr>
              <p:nvPr/>
            </p:nvCxnSpPr>
            <p:spPr>
              <a:xfrm flipV="1">
                <a:off x="2843151" y="3771901"/>
                <a:ext cx="750" cy="247649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96" name="Google Shape;196;p4"/>
              <p:cNvCxnSpPr>
                <a:cxnSpLocks/>
              </p:cNvCxnSpPr>
              <p:nvPr/>
            </p:nvCxnSpPr>
            <p:spPr>
              <a:xfrm flipV="1">
                <a:off x="3717095" y="3771901"/>
                <a:ext cx="0" cy="24765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98" name="Google Shape;198;p4"/>
              <p:cNvCxnSpPr/>
              <p:nvPr/>
            </p:nvCxnSpPr>
            <p:spPr>
              <a:xfrm>
                <a:off x="6400800" y="1719072"/>
                <a:ext cx="737616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4"/>
              <p:cNvCxnSpPr>
                <a:cxnSpLocks/>
              </p:cNvCxnSpPr>
              <p:nvPr/>
            </p:nvCxnSpPr>
            <p:spPr>
              <a:xfrm>
                <a:off x="4639223" y="1719072"/>
                <a:ext cx="1619844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4"/>
              <p:cNvCxnSpPr/>
              <p:nvPr/>
            </p:nvCxnSpPr>
            <p:spPr>
              <a:xfrm rot="10800000">
                <a:off x="4533169" y="304800"/>
                <a:ext cx="10696" cy="190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01" name="Google Shape;201;p4"/>
              <p:cNvSpPr/>
              <p:nvPr/>
            </p:nvSpPr>
            <p:spPr>
              <a:xfrm>
                <a:off x="5334000" y="866220"/>
                <a:ext cx="303276" cy="838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914378">
                  <a:buClr>
                    <a:srgbClr val="000000"/>
                  </a:buClr>
                </a:pPr>
                <a:endParaRPr sz="10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5291973" y="1747915"/>
                <a:ext cx="303276" cy="38568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914378">
                  <a:buClr>
                    <a:srgbClr val="000000"/>
                  </a:buClr>
                </a:pPr>
                <a:endParaRPr sz="10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5345723" y="659423"/>
                <a:ext cx="140677" cy="254977"/>
              </a:xfrm>
              <a:custGeom>
                <a:avLst/>
                <a:gdLst/>
                <a:ahLst/>
                <a:cxnLst/>
                <a:rect l="l" t="t" r="r" b="b"/>
                <a:pathLst>
                  <a:path w="140677" h="254977" extrusionOk="0">
                    <a:moveTo>
                      <a:pt x="17585" y="0"/>
                    </a:moveTo>
                    <a:lnTo>
                      <a:pt x="140677" y="61546"/>
                    </a:lnTo>
                    <a:lnTo>
                      <a:pt x="123092" y="254977"/>
                    </a:lnTo>
                    <a:lnTo>
                      <a:pt x="0" y="228600"/>
                    </a:lnTo>
                    <a:lnTo>
                      <a:pt x="17585" y="0"/>
                    </a:lnTo>
                    <a:close/>
                  </a:path>
                </a:pathLst>
              </a:cu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914378">
                  <a:buClr>
                    <a:srgbClr val="000000"/>
                  </a:buClr>
                </a:pPr>
                <a:endParaRPr sz="10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04" name="Google Shape;204;p4"/>
              <p:cNvCxnSpPr>
                <a:cxnSpLocks/>
              </p:cNvCxnSpPr>
              <p:nvPr/>
            </p:nvCxnSpPr>
            <p:spPr>
              <a:xfrm flipH="1" flipV="1">
                <a:off x="7150002" y="3695345"/>
                <a:ext cx="9748" cy="324204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B0F0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205" name="Google Shape;205;p4"/>
              <p:cNvCxnSpPr/>
              <p:nvPr/>
            </p:nvCxnSpPr>
            <p:spPr>
              <a:xfrm rot="10800000">
                <a:off x="6265953" y="858716"/>
                <a:ext cx="8706" cy="1274884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4"/>
              <p:cNvCxnSpPr/>
              <p:nvPr/>
            </p:nvCxnSpPr>
            <p:spPr>
              <a:xfrm>
                <a:off x="7210987" y="2133600"/>
                <a:ext cx="889848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4"/>
              <p:cNvCxnSpPr/>
              <p:nvPr/>
            </p:nvCxnSpPr>
            <p:spPr>
              <a:xfrm>
                <a:off x="4411436" y="4114800"/>
                <a:ext cx="160564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</p:cxnSp>
        </p:grpSp>
        <p:sp>
          <p:nvSpPr>
            <p:cNvPr id="209" name="Google Shape;209;p4"/>
            <p:cNvSpPr txBox="1"/>
            <p:nvPr/>
          </p:nvSpPr>
          <p:spPr>
            <a:xfrm>
              <a:off x="-1211508" y="436900"/>
              <a:ext cx="2078651" cy="125501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defTabSz="914378">
                <a:buClr>
                  <a:srgbClr val="000000"/>
                </a:buClr>
              </a:pPr>
              <a:r>
                <a:rPr lang="en-US" sz="900" b="1" u="sng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Key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en-US" sz="9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       = Completed Project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endParaRPr sz="6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en-US" sz="9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       = Active Project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endParaRPr sz="6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en-US" sz="9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       = Remaining  Project 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 defTabSz="914378">
                <a:buClr>
                  <a:srgbClr val="000000"/>
                </a:buClr>
              </a:pPr>
              <a:endParaRPr sz="105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" name="Google Shape;210;p4"/>
            <p:cNvGrpSpPr/>
            <p:nvPr/>
          </p:nvGrpSpPr>
          <p:grpSpPr>
            <a:xfrm>
              <a:off x="-1067011" y="754236"/>
              <a:ext cx="245887" cy="578388"/>
              <a:chOff x="-1170173" y="5600556"/>
              <a:chExt cx="245887" cy="578388"/>
            </a:xfrm>
          </p:grpSpPr>
          <p:cxnSp>
            <p:nvCxnSpPr>
              <p:cNvPr id="211" name="Google Shape;211;p4"/>
              <p:cNvCxnSpPr/>
              <p:nvPr/>
            </p:nvCxnSpPr>
            <p:spPr>
              <a:xfrm>
                <a:off x="-1170173" y="5600556"/>
                <a:ext cx="245886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DAEFF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212" name="Google Shape;212;p4"/>
              <p:cNvCxnSpPr/>
              <p:nvPr/>
            </p:nvCxnSpPr>
            <p:spPr>
              <a:xfrm>
                <a:off x="-1170173" y="6178944"/>
                <a:ext cx="245886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213" name="Google Shape;213;p4"/>
              <p:cNvCxnSpPr/>
              <p:nvPr/>
            </p:nvCxnSpPr>
            <p:spPr>
              <a:xfrm>
                <a:off x="-1170173" y="5893834"/>
                <a:ext cx="245887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</p:cxnSp>
        </p:grpSp>
        <p:cxnSp>
          <p:nvCxnSpPr>
            <p:cNvPr id="215" name="Google Shape;215;p4"/>
            <p:cNvCxnSpPr/>
            <p:nvPr/>
          </p:nvCxnSpPr>
          <p:spPr>
            <a:xfrm rot="10800000" flipH="1">
              <a:off x="1854118" y="3998633"/>
              <a:ext cx="831613" cy="16748"/>
            </a:xfrm>
            <a:prstGeom prst="straightConnector1">
              <a:avLst/>
            </a:prstGeom>
            <a:noFill/>
            <a:ln w="25400" cap="flat" cmpd="sng">
              <a:solidFill>
                <a:srgbClr val="0DAEFF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216" name="Google Shape;216;p4"/>
            <p:cNvCxnSpPr/>
            <p:nvPr/>
          </p:nvCxnSpPr>
          <p:spPr>
            <a:xfrm rot="10800000">
              <a:off x="2687817" y="4020786"/>
              <a:ext cx="4717" cy="334112"/>
            </a:xfrm>
            <a:prstGeom prst="straightConnector1">
              <a:avLst/>
            </a:prstGeom>
            <a:noFill/>
            <a:ln w="25400" cap="flat" cmpd="sng">
              <a:solidFill>
                <a:srgbClr val="0DAEFF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217" name="Google Shape;217;p4"/>
            <p:cNvCxnSpPr>
              <a:cxnSpLocks/>
            </p:cNvCxnSpPr>
            <p:nvPr/>
          </p:nvCxnSpPr>
          <p:spPr>
            <a:xfrm flipV="1">
              <a:off x="5030244" y="2517046"/>
              <a:ext cx="1" cy="403430"/>
            </a:xfrm>
            <a:prstGeom prst="straightConnector1">
              <a:avLst/>
            </a:prstGeom>
            <a:noFill/>
            <a:ln w="25400" cap="flat" cmpd="sng">
              <a:solidFill>
                <a:srgbClr val="0DAEFF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218" name="Google Shape;218;p4"/>
            <p:cNvCxnSpPr/>
            <p:nvPr/>
          </p:nvCxnSpPr>
          <p:spPr>
            <a:xfrm rot="10800000">
              <a:off x="5835340" y="2555187"/>
              <a:ext cx="5654" cy="641757"/>
            </a:xfrm>
            <a:prstGeom prst="straightConnector1">
              <a:avLst/>
            </a:prstGeom>
            <a:noFill/>
            <a:ln w="25400" cap="flat" cmpd="sng">
              <a:solidFill>
                <a:srgbClr val="0DAEFF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219" name="Google Shape;219;p4"/>
            <p:cNvCxnSpPr/>
            <p:nvPr/>
          </p:nvCxnSpPr>
          <p:spPr>
            <a:xfrm rot="10800000" flipH="1">
              <a:off x="5329469" y="3998634"/>
              <a:ext cx="695332" cy="16748"/>
            </a:xfrm>
            <a:prstGeom prst="straightConnector1">
              <a:avLst/>
            </a:prstGeom>
            <a:noFill/>
            <a:ln w="25400" cap="flat" cmpd="sng">
              <a:solidFill>
                <a:srgbClr val="0DAEFF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220" name="Google Shape;220;p4"/>
            <p:cNvCxnSpPr/>
            <p:nvPr/>
          </p:nvCxnSpPr>
          <p:spPr>
            <a:xfrm>
              <a:off x="2692534" y="5529199"/>
              <a:ext cx="1566106" cy="14246"/>
            </a:xfrm>
            <a:prstGeom prst="straightConnector1">
              <a:avLst/>
            </a:prstGeom>
            <a:noFill/>
            <a:ln w="25400" cap="flat" cmpd="sng">
              <a:solidFill>
                <a:srgbClr val="0DAEFF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221" name="Google Shape;221;p4"/>
            <p:cNvCxnSpPr/>
            <p:nvPr/>
          </p:nvCxnSpPr>
          <p:spPr>
            <a:xfrm rot="10800000" flipH="1">
              <a:off x="5054365" y="5498202"/>
              <a:ext cx="2318579" cy="32194"/>
            </a:xfrm>
            <a:prstGeom prst="straightConnector1">
              <a:avLst/>
            </a:prstGeom>
            <a:noFill/>
            <a:ln w="25400" cap="flat" cmpd="sng">
              <a:solidFill>
                <a:srgbClr val="0DAEFF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222" name="Google Shape;222;p4"/>
            <p:cNvCxnSpPr/>
            <p:nvPr/>
          </p:nvCxnSpPr>
          <p:spPr>
            <a:xfrm rot="10800000" flipH="1">
              <a:off x="2685731" y="5543445"/>
              <a:ext cx="6803" cy="704956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223" name="Google Shape;223;p4"/>
            <p:cNvCxnSpPr/>
            <p:nvPr/>
          </p:nvCxnSpPr>
          <p:spPr>
            <a:xfrm rot="10800000">
              <a:off x="2699337" y="5049614"/>
              <a:ext cx="0" cy="448588"/>
            </a:xfrm>
            <a:prstGeom prst="straightConnector1">
              <a:avLst/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224" name="Google Shape;224;p4"/>
            <p:cNvCxnSpPr/>
            <p:nvPr/>
          </p:nvCxnSpPr>
          <p:spPr>
            <a:xfrm>
              <a:off x="2699337" y="6309360"/>
              <a:ext cx="679694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225" name="Google Shape;225;p4"/>
            <p:cNvCxnSpPr/>
            <p:nvPr/>
          </p:nvCxnSpPr>
          <p:spPr>
            <a:xfrm rot="10800000" flipH="1">
              <a:off x="3467508" y="4768847"/>
              <a:ext cx="791132" cy="6978"/>
            </a:xfrm>
            <a:prstGeom prst="straightConnector1">
              <a:avLst/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226" name="Google Shape;226;p4"/>
            <p:cNvCxnSpPr/>
            <p:nvPr/>
          </p:nvCxnSpPr>
          <p:spPr>
            <a:xfrm rot="10800000">
              <a:off x="3466822" y="4632636"/>
              <a:ext cx="0" cy="262990"/>
            </a:xfrm>
            <a:prstGeom prst="straightConnector1">
              <a:avLst/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227" name="Google Shape;227;p4"/>
            <p:cNvCxnSpPr/>
            <p:nvPr/>
          </p:nvCxnSpPr>
          <p:spPr>
            <a:xfrm>
              <a:off x="5066299" y="2517045"/>
              <a:ext cx="774696" cy="8814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228" name="Google Shape;228;p4"/>
            <p:cNvSpPr txBox="1"/>
            <p:nvPr/>
          </p:nvSpPr>
          <p:spPr>
            <a:xfrm>
              <a:off x="1931975" y="194916"/>
              <a:ext cx="6396300" cy="680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defTabSz="914378">
                <a:buClr>
                  <a:srgbClr val="000000"/>
                </a:buClr>
              </a:pPr>
              <a:r>
                <a:rPr lang="en-US" sz="145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10-Year IIP Roadway Projects </a:t>
              </a:r>
            </a:p>
            <a:p>
              <a:pPr algn="ctr" defTabSz="914378">
                <a:buClr>
                  <a:srgbClr val="000000"/>
                </a:buClr>
              </a:pPr>
              <a:r>
                <a:rPr lang="en-US" sz="145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2018-2027 </a:t>
              </a:r>
              <a:r>
                <a:rPr lang="en-US" sz="145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(Over $300 M Transportation Investment)</a:t>
              </a:r>
              <a:endParaRPr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230" name="Google Shape;230;p4"/>
            <p:cNvCxnSpPr>
              <a:cxnSpLocks/>
            </p:cNvCxnSpPr>
            <p:nvPr/>
          </p:nvCxnSpPr>
          <p:spPr>
            <a:xfrm flipH="1" flipV="1">
              <a:off x="7401863" y="2582747"/>
              <a:ext cx="4732" cy="845862"/>
            </a:xfrm>
            <a:prstGeom prst="straightConnector1">
              <a:avLst/>
            </a:prstGeom>
            <a:noFill/>
            <a:ln w="25400" cap="flat" cmpd="sng">
              <a:solidFill>
                <a:srgbClr val="00B0F0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231" name="Google Shape;231;p4"/>
            <p:cNvCxnSpPr/>
            <p:nvPr/>
          </p:nvCxnSpPr>
          <p:spPr>
            <a:xfrm>
              <a:off x="7399071" y="1378285"/>
              <a:ext cx="903681" cy="1005"/>
            </a:xfrm>
            <a:prstGeom prst="straightConnector1">
              <a:avLst/>
            </a:prstGeom>
            <a:noFill/>
            <a:ln w="254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2" name="Google Shape;232;p4"/>
            <p:cNvCxnSpPr/>
            <p:nvPr/>
          </p:nvCxnSpPr>
          <p:spPr>
            <a:xfrm rot="10800000">
              <a:off x="8302752" y="914400"/>
              <a:ext cx="0" cy="1611458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33" name="Google Shape;233;p4"/>
          <p:cNvCxnSpPr>
            <a:cxnSpLocks/>
          </p:cNvCxnSpPr>
          <p:nvPr/>
        </p:nvCxnSpPr>
        <p:spPr>
          <a:xfrm flipV="1">
            <a:off x="4308628" y="2376276"/>
            <a:ext cx="0" cy="670144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34" name="Google Shape;234;p4"/>
          <p:cNvCxnSpPr/>
          <p:nvPr/>
        </p:nvCxnSpPr>
        <p:spPr>
          <a:xfrm rot="10800000">
            <a:off x="4914372" y="2759317"/>
            <a:ext cx="0" cy="71135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35" name="Google Shape;235;p4"/>
          <p:cNvCxnSpPr/>
          <p:nvPr/>
        </p:nvCxnSpPr>
        <p:spPr>
          <a:xfrm>
            <a:off x="5494069" y="2262043"/>
            <a:ext cx="560888" cy="8373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36" name="Google Shape;236;p4"/>
          <p:cNvCxnSpPr/>
          <p:nvPr/>
        </p:nvCxnSpPr>
        <p:spPr>
          <a:xfrm rot="10800000">
            <a:off x="5791255" y="2270415"/>
            <a:ext cx="0" cy="25996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37" name="Google Shape;237;p4"/>
          <p:cNvCxnSpPr/>
          <p:nvPr/>
        </p:nvCxnSpPr>
        <p:spPr>
          <a:xfrm>
            <a:off x="4615842" y="3730322"/>
            <a:ext cx="285974" cy="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38" name="Google Shape;238;p4"/>
          <p:cNvCxnSpPr>
            <a:cxnSpLocks/>
          </p:cNvCxnSpPr>
          <p:nvPr/>
        </p:nvCxnSpPr>
        <p:spPr>
          <a:xfrm flipV="1">
            <a:off x="6066729" y="1940023"/>
            <a:ext cx="0" cy="590352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238;p4">
            <a:extLst>
              <a:ext uri="{FF2B5EF4-FFF2-40B4-BE49-F238E27FC236}">
                <a16:creationId xmlns:a16="http://schemas.microsoft.com/office/drawing/2014/main" id="{701694A1-7E65-49CE-B6BB-5975E41E615E}"/>
              </a:ext>
            </a:extLst>
          </p:cNvPr>
          <p:cNvCxnSpPr>
            <a:cxnSpLocks/>
          </p:cNvCxnSpPr>
          <p:nvPr/>
        </p:nvCxnSpPr>
        <p:spPr>
          <a:xfrm>
            <a:off x="6064907" y="2530376"/>
            <a:ext cx="0" cy="228941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71" name="Google Shape;230;p4">
            <a:extLst>
              <a:ext uri="{FF2B5EF4-FFF2-40B4-BE49-F238E27FC236}">
                <a16:creationId xmlns:a16="http://schemas.microsoft.com/office/drawing/2014/main" id="{C04575E2-59BC-4A22-B47E-3DC4A7A3874B}"/>
              </a:ext>
            </a:extLst>
          </p:cNvPr>
          <p:cNvCxnSpPr>
            <a:cxnSpLocks/>
          </p:cNvCxnSpPr>
          <p:nvPr/>
        </p:nvCxnSpPr>
        <p:spPr>
          <a:xfrm flipV="1">
            <a:off x="6671907" y="2496997"/>
            <a:ext cx="1" cy="34868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0546806-D80D-4F19-9D7C-54693002CF98}"/>
              </a:ext>
            </a:extLst>
          </p:cNvPr>
          <p:cNvSpPr txBox="1"/>
          <p:nvPr/>
        </p:nvSpPr>
        <p:spPr>
          <a:xfrm>
            <a:off x="424438" y="1518061"/>
            <a:ext cx="734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Traffic Signal </a:t>
            </a:r>
          </a:p>
          <a:p>
            <a:pPr defTabSz="914378">
              <a:buClr>
                <a:srgbClr val="000000"/>
              </a:buClr>
            </a:pPr>
            <a:r>
              <a:rPr lang="en-US" sz="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Completed</a:t>
            </a:r>
          </a:p>
        </p:txBody>
      </p:sp>
      <p:pic>
        <p:nvPicPr>
          <p:cNvPr id="75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320B768D-1FED-428F-934C-5418D7397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314391" y="1533244"/>
            <a:ext cx="101408" cy="234143"/>
          </a:xfrm>
          <a:prstGeom prst="rect">
            <a:avLst/>
          </a:prstGeom>
          <a:noFill/>
          <a:ln w="317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52E05767-BFB7-4A81-BA3E-39A3B8967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4804037" y="2431323"/>
            <a:ext cx="70935" cy="163783"/>
          </a:xfrm>
          <a:prstGeom prst="rect">
            <a:avLst/>
          </a:prstGeom>
          <a:noFill/>
          <a:ln w="317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60B30A22-D3CF-4EAB-BBF6-1821FE665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4470704" y="3043017"/>
            <a:ext cx="70935" cy="163783"/>
          </a:xfrm>
          <a:prstGeom prst="rect">
            <a:avLst/>
          </a:prstGeom>
          <a:noFill/>
          <a:ln w="317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F8599B5C-62DD-499B-B187-138004EAF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4872080" y="3837850"/>
            <a:ext cx="70935" cy="163783"/>
          </a:xfrm>
          <a:prstGeom prst="rect">
            <a:avLst/>
          </a:prstGeom>
          <a:noFill/>
          <a:ln w="317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291FFB14-E8B6-4713-90AE-C29173EAD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4273160" y="4244622"/>
            <a:ext cx="70935" cy="163783"/>
          </a:xfrm>
          <a:prstGeom prst="rect">
            <a:avLst/>
          </a:prstGeom>
          <a:noFill/>
          <a:ln w="317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A1716CCB-EEDB-4D3D-B149-283839D58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1090300" y="1519680"/>
            <a:ext cx="101409" cy="234147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174453D0-EA12-431C-9EC4-3FADE7581C4B}"/>
              </a:ext>
            </a:extLst>
          </p:cNvPr>
          <p:cNvSpPr txBox="1"/>
          <p:nvPr/>
        </p:nvSpPr>
        <p:spPr>
          <a:xfrm>
            <a:off x="1312491" y="1513472"/>
            <a:ext cx="659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Traffic Signal </a:t>
            </a:r>
          </a:p>
          <a:p>
            <a:pPr defTabSz="914378">
              <a:buClr>
                <a:srgbClr val="000000"/>
              </a:buClr>
            </a:pPr>
            <a:r>
              <a:rPr lang="en-US" sz="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Future</a:t>
            </a:r>
          </a:p>
        </p:txBody>
      </p:sp>
      <p:pic>
        <p:nvPicPr>
          <p:cNvPr id="82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C717BEA0-58B6-4FA0-8A6C-3F0315CA9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5628142" y="3036217"/>
            <a:ext cx="70932" cy="163778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Google Shape;230;p4">
            <a:extLst>
              <a:ext uri="{FF2B5EF4-FFF2-40B4-BE49-F238E27FC236}">
                <a16:creationId xmlns:a16="http://schemas.microsoft.com/office/drawing/2014/main" id="{3463DB9E-B998-48A8-9279-DDA9B68DA1A1}"/>
              </a:ext>
            </a:extLst>
          </p:cNvPr>
          <p:cNvCxnSpPr>
            <a:cxnSpLocks/>
          </p:cNvCxnSpPr>
          <p:nvPr/>
        </p:nvCxnSpPr>
        <p:spPr>
          <a:xfrm flipH="1" flipV="1">
            <a:off x="6060180" y="2270416"/>
            <a:ext cx="6550" cy="250982"/>
          </a:xfrm>
          <a:prstGeom prst="straightConnector1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87" name="Google Shape;230;p4">
            <a:extLst>
              <a:ext uri="{FF2B5EF4-FFF2-40B4-BE49-F238E27FC236}">
                <a16:creationId xmlns:a16="http://schemas.microsoft.com/office/drawing/2014/main" id="{3A2B0823-1A77-4AB2-8B1A-107B6827DB8C}"/>
              </a:ext>
            </a:extLst>
          </p:cNvPr>
          <p:cNvCxnSpPr>
            <a:cxnSpLocks/>
          </p:cNvCxnSpPr>
          <p:nvPr/>
        </p:nvCxnSpPr>
        <p:spPr>
          <a:xfrm flipH="1">
            <a:off x="5955508" y="2530376"/>
            <a:ext cx="257072" cy="1"/>
          </a:xfrm>
          <a:prstGeom prst="straightConnector1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90" name="Google Shape;216;p4">
            <a:extLst>
              <a:ext uri="{FF2B5EF4-FFF2-40B4-BE49-F238E27FC236}">
                <a16:creationId xmlns:a16="http://schemas.microsoft.com/office/drawing/2014/main" id="{DAC909AB-FC7C-4168-ACEA-DEE2BA134380}"/>
              </a:ext>
            </a:extLst>
          </p:cNvPr>
          <p:cNvCxnSpPr>
            <a:cxnSpLocks/>
          </p:cNvCxnSpPr>
          <p:nvPr/>
        </p:nvCxnSpPr>
        <p:spPr>
          <a:xfrm>
            <a:off x="4308627" y="3886623"/>
            <a:ext cx="0" cy="66109"/>
          </a:xfrm>
          <a:prstGeom prst="straightConnector1">
            <a:avLst/>
          </a:prstGeom>
          <a:noFill/>
          <a:ln w="25400" cap="flat" cmpd="sng">
            <a:solidFill>
              <a:srgbClr val="0DAE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93" name="Google Shape;193;p4">
            <a:extLst>
              <a:ext uri="{FF2B5EF4-FFF2-40B4-BE49-F238E27FC236}">
                <a16:creationId xmlns:a16="http://schemas.microsoft.com/office/drawing/2014/main" id="{401AA8FF-7DCE-4773-A04F-FC108C2034DE}"/>
              </a:ext>
            </a:extLst>
          </p:cNvPr>
          <p:cNvCxnSpPr>
            <a:cxnSpLocks/>
          </p:cNvCxnSpPr>
          <p:nvPr/>
        </p:nvCxnSpPr>
        <p:spPr>
          <a:xfrm flipH="1">
            <a:off x="3721340" y="2867692"/>
            <a:ext cx="285947" cy="0"/>
          </a:xfrm>
          <a:prstGeom prst="straightConnector1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96" name="Google Shape;193;p4">
            <a:extLst>
              <a:ext uri="{FF2B5EF4-FFF2-40B4-BE49-F238E27FC236}">
                <a16:creationId xmlns:a16="http://schemas.microsoft.com/office/drawing/2014/main" id="{D453E8DC-4B9C-4BF6-B9FA-D4D693B791AD}"/>
              </a:ext>
            </a:extLst>
          </p:cNvPr>
          <p:cNvCxnSpPr>
            <a:cxnSpLocks/>
          </p:cNvCxnSpPr>
          <p:nvPr/>
        </p:nvCxnSpPr>
        <p:spPr>
          <a:xfrm flipV="1">
            <a:off x="4007287" y="2867692"/>
            <a:ext cx="1" cy="107028"/>
          </a:xfrm>
          <a:prstGeom prst="straightConnector1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17" y="3163406"/>
            <a:ext cx="1748288" cy="19244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59" y="1993023"/>
            <a:ext cx="1352562" cy="17470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870" y="3443193"/>
            <a:ext cx="1369607" cy="27699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13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December 2016</a:t>
            </a:r>
          </a:p>
        </p:txBody>
      </p:sp>
      <p:sp>
        <p:nvSpPr>
          <p:cNvPr id="83" name="Rectangle 82"/>
          <p:cNvSpPr/>
          <p:nvPr/>
        </p:nvSpPr>
        <p:spPr>
          <a:xfrm>
            <a:off x="842117" y="4313397"/>
            <a:ext cx="907941" cy="27699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135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May 2020</a:t>
            </a:r>
          </a:p>
        </p:txBody>
      </p:sp>
      <p:sp>
        <p:nvSpPr>
          <p:cNvPr id="5" name="Oval 4"/>
          <p:cNvSpPr/>
          <p:nvPr/>
        </p:nvSpPr>
        <p:spPr>
          <a:xfrm>
            <a:off x="30446" y="3386538"/>
            <a:ext cx="1353076" cy="398952"/>
          </a:xfrm>
          <a:prstGeom prst="ellipse">
            <a:avLst/>
          </a:prstGeom>
          <a:noFill/>
          <a:ln w="412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532329" y="4242356"/>
            <a:ext cx="1353076" cy="398952"/>
          </a:xfrm>
          <a:prstGeom prst="ellipse">
            <a:avLst/>
          </a:prstGeom>
          <a:noFill/>
          <a:ln w="412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28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3" y="668654"/>
            <a:ext cx="3922633" cy="28624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98431" y="3588441"/>
            <a:ext cx="688371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350" dirty="0">
                <a:solidFill>
                  <a:srgbClr val="000000"/>
                </a:solidFill>
                <a:latin typeface="Arial"/>
              </a:rPr>
              <a:t>Traffic grows when roads are uncongested, but the growth rate declines as congestion develops, reaching a self-limiting equilibrium (indicated by the curve becoming horizontal). If capacity increases, traffic grows until it reaches a new equilibrium. This additional peak-period vehicle travel is called “generated traffic.” The portion that consists of absolute increases in vehicle travel (as opposed to shifts in time and route) is called “induced travel.”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36575" y="8244"/>
            <a:ext cx="7407425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en-US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How Road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Capacity</a:t>
            </a:r>
            <a:r>
              <a:rPr lang="en-US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Expansion Generates Traffic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32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46886" y="292735"/>
            <a:ext cx="3086100" cy="897254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chemeClr val="tx1"/>
                </a:solidFill>
                <a:latin typeface="Trajan Pro"/>
                <a:ea typeface="+mj-ea"/>
                <a:cs typeface="Trajan Pro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333">
                <a:solidFill>
                  <a:schemeClr val="tx1"/>
                </a:solidFill>
                <a:latin typeface="Cambri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333">
                <a:solidFill>
                  <a:schemeClr val="tx1"/>
                </a:solidFill>
                <a:latin typeface="Cambri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333">
                <a:solidFill>
                  <a:schemeClr val="tx1"/>
                </a:solidFill>
                <a:latin typeface="Cambri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333">
                <a:solidFill>
                  <a:schemeClr val="tx1"/>
                </a:solidFill>
                <a:latin typeface="Cambria" pitchFamily="18" charset="0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5333">
                <a:solidFill>
                  <a:schemeClr val="tx1"/>
                </a:solidFill>
                <a:latin typeface="Cambria" pitchFamily="18" charset="0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5333">
                <a:solidFill>
                  <a:schemeClr val="tx1"/>
                </a:solidFill>
                <a:latin typeface="Cambria" pitchFamily="18" charset="0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5333">
                <a:solidFill>
                  <a:schemeClr val="tx1"/>
                </a:solidFill>
                <a:latin typeface="Cambria" pitchFamily="18" charset="0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5333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defTabSz="685783">
              <a:defRPr/>
            </a:pPr>
            <a:r>
              <a:rPr lang="en-US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2030 Level of Service </a:t>
            </a: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2.0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129" y="1"/>
            <a:ext cx="4011014" cy="5195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317" y="1645295"/>
            <a:ext cx="2892573" cy="3035123"/>
          </a:xfrm>
          <a:prstGeom prst="rect">
            <a:avLst/>
          </a:prstGeom>
          <a:noFill/>
          <a:ln w="88900" cap="rnd">
            <a:solidFill>
              <a:schemeClr val="tx1"/>
            </a:solidFill>
            <a:round/>
          </a:ln>
        </p:spPr>
      </p:pic>
      <p:sp>
        <p:nvSpPr>
          <p:cNvPr id="9" name="TextBox 8"/>
          <p:cNvSpPr txBox="1"/>
          <p:nvPr/>
        </p:nvSpPr>
        <p:spPr>
          <a:xfrm>
            <a:off x="2166317" y="1645294"/>
            <a:ext cx="2892573" cy="3000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2030 </a:t>
            </a:r>
            <a:r>
              <a:rPr lang="en-US" sz="13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  <a:sym typeface="Arial"/>
              </a:rPr>
              <a:t>without</a:t>
            </a:r>
            <a:r>
              <a:rPr lang="en-US" sz="1200" b="1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 SR 24 EXT. and Pinal Pkwy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3129" y="602860"/>
            <a:ext cx="3166631" cy="3000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2030 </a:t>
            </a:r>
            <a:r>
              <a:rPr lang="en-US" sz="13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  <a:sym typeface="Arial"/>
              </a:rPr>
              <a:t>with</a:t>
            </a:r>
            <a:r>
              <a:rPr lang="en-US" sz="1200" b="1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 SR 24 EXT. and Pinal Pkwy</a:t>
            </a:r>
          </a:p>
        </p:txBody>
      </p:sp>
      <p:sp>
        <p:nvSpPr>
          <p:cNvPr id="5" name="Rectangle 4"/>
          <p:cNvSpPr/>
          <p:nvPr/>
        </p:nvSpPr>
        <p:spPr>
          <a:xfrm rot="19332652">
            <a:off x="1391572" y="2366852"/>
            <a:ext cx="7604582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defTabSz="685800"/>
            <a:r>
              <a:rPr lang="en-US" sz="2400" dirty="0">
                <a:solidFill>
                  <a:srgbClr val="FF0000"/>
                </a:solidFill>
                <a:latin typeface="PT Serif"/>
              </a:rPr>
              <a:t>Wheatley, Goodman: Hobbs must restore SR 24 funds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2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795"/>
            <a:ext cx="8534400" cy="857250"/>
          </a:xfrm>
        </p:spPr>
        <p:txBody>
          <a:bodyPr/>
          <a:lstStyle/>
          <a:p>
            <a:r>
              <a:rPr lang="en-US" sz="3200" b="1" dirty="0"/>
              <a:t>Streets IIP: $196.8M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4781550"/>
            <a:ext cx="457204" cy="273844"/>
          </a:xfrm>
        </p:spPr>
        <p:txBody>
          <a:bodyPr/>
          <a:lstStyle/>
          <a:p>
            <a:fld id="{819B4A0B-01FB-41C0-A421-96E3C8756D36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886045"/>
          <a:ext cx="80010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044">
                  <a:extLst>
                    <a:ext uri="{9D8B030D-6E8A-4147-A177-3AD203B41FA5}">
                      <a16:colId xmlns:a16="http://schemas.microsoft.com/office/drawing/2014/main" val="1707464428"/>
                    </a:ext>
                  </a:extLst>
                </a:gridCol>
                <a:gridCol w="3854556">
                  <a:extLst>
                    <a:ext uri="{9D8B030D-6E8A-4147-A177-3AD203B41FA5}">
                      <a16:colId xmlns:a16="http://schemas.microsoft.com/office/drawing/2014/main" val="365191560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03458365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01687120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Map ID</a:t>
                      </a:r>
                      <a:r>
                        <a:rPr lang="en-US" sz="2000" baseline="0" dirty="0"/>
                        <a:t> #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Years</a:t>
                      </a:r>
                      <a:r>
                        <a:rPr lang="en-US" sz="2000" baseline="0" dirty="0"/>
                        <a:t> 1-5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Years</a:t>
                      </a:r>
                      <a:r>
                        <a:rPr lang="en-US" sz="2000" baseline="0" dirty="0"/>
                        <a:t> 6 - 10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54719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Town Center: Aldecoa-Munoz-Summers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$10.2M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391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Ocotillo Road: 226th to Ironwood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35496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Ocotillo Road: West of Sossaman Rd to Hawes 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$16.6M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91090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Hawes Road: Ocotillo to Rittenhouse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$5.1M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40116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Chandler Heights: Hawes to Ellsworth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$3.3M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65466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Chandler Heights: Sossaman to Hawes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$10.5M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73564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Signal Butte: Ocotillo to Queen Creek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$1.4M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88559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Queen Creek Road: Ellsworth to Crismon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$0.9M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70222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Germann Rd: Ellsworth to Crismon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$3.2M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90975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Road: Brooks Farms to Chandler Heights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$0.3M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1281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Road: Chandler Heights to Riggs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$11.7M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64624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Road: Riggs to Hunt Hwy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$6.4M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45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763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795"/>
            <a:ext cx="8534400" cy="857250"/>
          </a:xfrm>
        </p:spPr>
        <p:txBody>
          <a:bodyPr/>
          <a:lstStyle/>
          <a:p>
            <a:r>
              <a:rPr lang="en-US" sz="3200" b="1" dirty="0"/>
              <a:t>Streets IIP: $196.8M </a:t>
            </a:r>
            <a:r>
              <a:rPr lang="en-US" sz="2000" dirty="0"/>
              <a:t>(continued)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4781550"/>
            <a:ext cx="457204" cy="273844"/>
          </a:xfrm>
        </p:spPr>
        <p:txBody>
          <a:bodyPr/>
          <a:lstStyle/>
          <a:p>
            <a:fld id="{819B4A0B-01FB-41C0-A421-96E3C8756D36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886045"/>
          <a:ext cx="8001000" cy="4047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044">
                  <a:extLst>
                    <a:ext uri="{9D8B030D-6E8A-4147-A177-3AD203B41FA5}">
                      <a16:colId xmlns:a16="http://schemas.microsoft.com/office/drawing/2014/main" val="1707464428"/>
                    </a:ext>
                  </a:extLst>
                </a:gridCol>
                <a:gridCol w="3854556">
                  <a:extLst>
                    <a:ext uri="{9D8B030D-6E8A-4147-A177-3AD203B41FA5}">
                      <a16:colId xmlns:a16="http://schemas.microsoft.com/office/drawing/2014/main" val="365191560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03458365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01687120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Map ID</a:t>
                      </a:r>
                      <a:r>
                        <a:rPr lang="en-US" sz="2000" baseline="0" dirty="0"/>
                        <a:t> #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Years</a:t>
                      </a:r>
                      <a:r>
                        <a:rPr lang="en-US" sz="2000" baseline="0" dirty="0"/>
                        <a:t> 1-5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Years</a:t>
                      </a:r>
                      <a:r>
                        <a:rPr lang="en-US" sz="2000" baseline="0" dirty="0"/>
                        <a:t> 6 - 10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54719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Meridian Road: Combs to Queen Creek Wash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$0.2M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391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Ryan Road: Crismon to Signal Butte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$4.8M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354965"/>
                  </a:ext>
                </a:extLst>
              </a:tr>
              <a:tr h="29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Hunt Hwy: Power to Sossaman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$3.2M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69109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Traffic Signal: Ocotillo &amp; Scotland Court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$1.0M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840116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Meridian Road: Queen Creek Road to Germann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$7.6M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65466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220th: Queen Creek to Ryan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$3.3M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73564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Sossaman Railroad Crossing @ Germann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$4.6M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88559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Ironwood Road Improvements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$0.9M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70222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Sossaman: Sonoqui Wash to Chandler Heights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$10.6M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90975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Sossaman: Chandler Heights to Riggs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$3.6M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1281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Sossaman: Riggs to Empire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$8.4M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664624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Hawes: Chandler Heights to Ocotillo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$14.0M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45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49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795"/>
            <a:ext cx="8534400" cy="857250"/>
          </a:xfrm>
        </p:spPr>
        <p:txBody>
          <a:bodyPr/>
          <a:lstStyle/>
          <a:p>
            <a:r>
              <a:rPr lang="en-US" sz="3200" b="1" dirty="0"/>
              <a:t>Streets IIP: $196.8M </a:t>
            </a:r>
            <a:r>
              <a:rPr lang="en-US" sz="2000" dirty="0"/>
              <a:t>(continued)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4781550"/>
            <a:ext cx="457204" cy="273844"/>
          </a:xfrm>
        </p:spPr>
        <p:txBody>
          <a:bodyPr/>
          <a:lstStyle/>
          <a:p>
            <a:fld id="{819B4A0B-01FB-41C0-A421-96E3C8756D36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733" y="687477"/>
          <a:ext cx="8686800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791">
                  <a:extLst>
                    <a:ext uri="{9D8B030D-6E8A-4147-A177-3AD203B41FA5}">
                      <a16:colId xmlns:a16="http://schemas.microsoft.com/office/drawing/2014/main" val="1707464428"/>
                    </a:ext>
                  </a:extLst>
                </a:gridCol>
                <a:gridCol w="4184946">
                  <a:extLst>
                    <a:ext uri="{9D8B030D-6E8A-4147-A177-3AD203B41FA5}">
                      <a16:colId xmlns:a16="http://schemas.microsoft.com/office/drawing/2014/main" val="3651915609"/>
                    </a:ext>
                  </a:extLst>
                </a:gridCol>
                <a:gridCol w="1323703">
                  <a:extLst>
                    <a:ext uri="{9D8B030D-6E8A-4147-A177-3AD203B41FA5}">
                      <a16:colId xmlns:a16="http://schemas.microsoft.com/office/drawing/2014/main" val="103458365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01687120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Map ID</a:t>
                      </a:r>
                      <a:r>
                        <a:rPr lang="en-US" sz="2000" baseline="0" dirty="0"/>
                        <a:t> #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Years</a:t>
                      </a:r>
                      <a:r>
                        <a:rPr lang="en-US" sz="2000" baseline="0" dirty="0"/>
                        <a:t> 1-5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Years</a:t>
                      </a:r>
                      <a:r>
                        <a:rPr lang="en-US" sz="2000" baseline="0" dirty="0"/>
                        <a:t> 6 - 10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54719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Hawes: Riggs North to Sunset Drive (1/2 mile, 3 lanes) NEW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$6.5M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391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Park - Riggs Road (1/4 mile, 3 lanes)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$3.2M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354965"/>
                  </a:ext>
                </a:extLst>
              </a:tr>
              <a:tr h="29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Park - Crismon Road to cul-de-sac (1/4 mile, 3 lanes)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$3.2M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69109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Combs: Meridian to Gantzel - West of Sangria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$1.3M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840116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Ironwood: Pima to Germann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$30.0M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65466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Traffic Signal:  Germann Road and 196th Street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$1.8M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73564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Traffic Signal: Harvest: Harvest @ Riggs Road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$1.2M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88559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Traffic Signal:  Harvest: Signal Butte &amp; Riggs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$1.4M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70222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Traffic Signal : Combs @ Sangria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$1.4M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90975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Traffic Signal:  220th @Queen Creek Road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$1.3M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1281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Traffic Signal:  Power Road @ San 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$0.4M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664624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Traffic Signal:  Ocotillo @ Recker ( IGA with Gilbert) (1/2 Third Party Removed)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45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74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05979"/>
            <a:ext cx="7010400" cy="857250"/>
          </a:xfrm>
        </p:spPr>
        <p:txBody>
          <a:bodyPr/>
          <a:lstStyle/>
          <a:p>
            <a:r>
              <a:rPr lang="en-US" sz="3200" b="1" dirty="0"/>
              <a:t>1.  Review Meeting #1 Follow Up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69208"/>
            <a:ext cx="6934200" cy="37719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400" dirty="0"/>
              <a:t>Land Use Assumptions and Growth Assumptions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More Information to be Provided for All 5 Land Uses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Evaluate Growth Assumptions in State Lands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/>
              <a:t>Infrastructure Improvement Plans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Police Infrastructure Evaluated for Existing Level of Service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4A0B-01FB-41C0-A421-96E3C8756D3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7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795"/>
            <a:ext cx="8534400" cy="857250"/>
          </a:xfrm>
        </p:spPr>
        <p:txBody>
          <a:bodyPr/>
          <a:lstStyle/>
          <a:p>
            <a:r>
              <a:rPr lang="en-US" sz="3200" b="1" dirty="0"/>
              <a:t>Streets IIP: $196.8M </a:t>
            </a:r>
            <a:r>
              <a:rPr lang="en-US" sz="2000" dirty="0"/>
              <a:t>(concluded)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4781550"/>
            <a:ext cx="457204" cy="273844"/>
          </a:xfrm>
        </p:spPr>
        <p:txBody>
          <a:bodyPr/>
          <a:lstStyle/>
          <a:p>
            <a:fld id="{819B4A0B-01FB-41C0-A421-96E3C8756D36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1301" y="1276350"/>
          <a:ext cx="8686800" cy="2523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791">
                  <a:extLst>
                    <a:ext uri="{9D8B030D-6E8A-4147-A177-3AD203B41FA5}">
                      <a16:colId xmlns:a16="http://schemas.microsoft.com/office/drawing/2014/main" val="1707464428"/>
                    </a:ext>
                  </a:extLst>
                </a:gridCol>
                <a:gridCol w="4184946">
                  <a:extLst>
                    <a:ext uri="{9D8B030D-6E8A-4147-A177-3AD203B41FA5}">
                      <a16:colId xmlns:a16="http://schemas.microsoft.com/office/drawing/2014/main" val="3651915609"/>
                    </a:ext>
                  </a:extLst>
                </a:gridCol>
                <a:gridCol w="1323703">
                  <a:extLst>
                    <a:ext uri="{9D8B030D-6E8A-4147-A177-3AD203B41FA5}">
                      <a16:colId xmlns:a16="http://schemas.microsoft.com/office/drawing/2014/main" val="103458365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01687120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Map ID</a:t>
                      </a:r>
                      <a:r>
                        <a:rPr lang="en-US" sz="2000" baseline="0" dirty="0"/>
                        <a:t> #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Years</a:t>
                      </a:r>
                      <a:r>
                        <a:rPr lang="en-US" sz="2000" baseline="0" dirty="0"/>
                        <a:t> 1-5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Years</a:t>
                      </a:r>
                      <a:r>
                        <a:rPr lang="en-US" sz="2000" baseline="0" dirty="0"/>
                        <a:t> 6 - 10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54719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Traffic Signal: Riggs @206th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$1.5M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391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Traffic Signal:  Queen Creek @ 188th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$0.3M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354965"/>
                  </a:ext>
                </a:extLst>
              </a:tr>
              <a:tr h="29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Traffic Signal:  Gary Road and Grange Parkway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$0.3M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69109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Traffic Signal:  Ellsworth @ San Tan Blvd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$0.4M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840116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Traffic Signal:  Riggs @ Crismon High School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$0.3M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65466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Management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$9.8M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73564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$196.8M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885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141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4" y="590550"/>
            <a:ext cx="6629400" cy="3429000"/>
          </a:xfrm>
        </p:spPr>
        <p:txBody>
          <a:bodyPr/>
          <a:lstStyle/>
          <a:p>
            <a:pPr marL="1017270" lvl="1" indent="-742950" algn="ctr">
              <a:buNone/>
            </a:pPr>
            <a:endParaRPr lang="en-US" sz="3200" dirty="0"/>
          </a:p>
          <a:p>
            <a:pPr marL="1017270" lvl="1" indent="-742950" algn="ctr">
              <a:buNone/>
            </a:pPr>
            <a:endParaRPr lang="en-US" sz="4800" dirty="0">
              <a:latin typeface="Trajan Pro"/>
            </a:endParaRPr>
          </a:p>
          <a:p>
            <a:pPr marL="1017270" lvl="1" indent="-742950" algn="ctr">
              <a:buNone/>
            </a:pPr>
            <a:r>
              <a:rPr lang="en-US" sz="3600" i="1" dirty="0">
                <a:latin typeface="Trajan Pro"/>
              </a:rPr>
              <a:t>     Parks and Trails IIPs</a:t>
            </a:r>
          </a:p>
          <a:p>
            <a:pPr marL="1017270" lvl="1" indent="-74295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4A0B-01FB-41C0-A421-96E3C8756D3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8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" b="3184"/>
          <a:stretch/>
        </p:blipFill>
        <p:spPr>
          <a:xfrm>
            <a:off x="1594902" y="361950"/>
            <a:ext cx="6097074" cy="4572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690253" y="685801"/>
            <a:ext cx="0" cy="102446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3877733" y="592668"/>
            <a:ext cx="3141135" cy="347132"/>
          </a:xfrm>
          <a:custGeom>
            <a:avLst/>
            <a:gdLst>
              <a:gd name="connsiteX0" fmla="*/ 0 w 3064934"/>
              <a:gd name="connsiteY0" fmla="*/ 0 h 414867"/>
              <a:gd name="connsiteX1" fmla="*/ 25400 w 3064934"/>
              <a:gd name="connsiteY1" fmla="*/ 93134 h 414867"/>
              <a:gd name="connsiteX2" fmla="*/ 59267 w 3064934"/>
              <a:gd name="connsiteY2" fmla="*/ 143934 h 414867"/>
              <a:gd name="connsiteX3" fmla="*/ 76200 w 3064934"/>
              <a:gd name="connsiteY3" fmla="*/ 169334 h 414867"/>
              <a:gd name="connsiteX4" fmla="*/ 93134 w 3064934"/>
              <a:gd name="connsiteY4" fmla="*/ 186267 h 414867"/>
              <a:gd name="connsiteX5" fmla="*/ 110067 w 3064934"/>
              <a:gd name="connsiteY5" fmla="*/ 211667 h 414867"/>
              <a:gd name="connsiteX6" fmla="*/ 135467 w 3064934"/>
              <a:gd name="connsiteY6" fmla="*/ 228600 h 414867"/>
              <a:gd name="connsiteX7" fmla="*/ 169334 w 3064934"/>
              <a:gd name="connsiteY7" fmla="*/ 262467 h 414867"/>
              <a:gd name="connsiteX8" fmla="*/ 194734 w 3064934"/>
              <a:gd name="connsiteY8" fmla="*/ 270934 h 414867"/>
              <a:gd name="connsiteX9" fmla="*/ 245534 w 3064934"/>
              <a:gd name="connsiteY9" fmla="*/ 304800 h 414867"/>
              <a:gd name="connsiteX10" fmla="*/ 270934 w 3064934"/>
              <a:gd name="connsiteY10" fmla="*/ 321734 h 414867"/>
              <a:gd name="connsiteX11" fmla="*/ 355600 w 3064934"/>
              <a:gd name="connsiteY11" fmla="*/ 347134 h 414867"/>
              <a:gd name="connsiteX12" fmla="*/ 381000 w 3064934"/>
              <a:gd name="connsiteY12" fmla="*/ 355600 h 414867"/>
              <a:gd name="connsiteX13" fmla="*/ 423334 w 3064934"/>
              <a:gd name="connsiteY13" fmla="*/ 372534 h 414867"/>
              <a:gd name="connsiteX14" fmla="*/ 474134 w 3064934"/>
              <a:gd name="connsiteY14" fmla="*/ 381000 h 414867"/>
              <a:gd name="connsiteX15" fmla="*/ 516467 w 3064934"/>
              <a:gd name="connsiteY15" fmla="*/ 389467 h 414867"/>
              <a:gd name="connsiteX16" fmla="*/ 719667 w 3064934"/>
              <a:gd name="connsiteY16" fmla="*/ 397934 h 414867"/>
              <a:gd name="connsiteX17" fmla="*/ 838200 w 3064934"/>
              <a:gd name="connsiteY17" fmla="*/ 406400 h 414867"/>
              <a:gd name="connsiteX18" fmla="*/ 1219200 w 3064934"/>
              <a:gd name="connsiteY18" fmla="*/ 414867 h 414867"/>
              <a:gd name="connsiteX19" fmla="*/ 1811867 w 3064934"/>
              <a:gd name="connsiteY19" fmla="*/ 406400 h 414867"/>
              <a:gd name="connsiteX20" fmla="*/ 2065867 w 3064934"/>
              <a:gd name="connsiteY20" fmla="*/ 389467 h 414867"/>
              <a:gd name="connsiteX21" fmla="*/ 2243667 w 3064934"/>
              <a:gd name="connsiteY21" fmla="*/ 381000 h 414867"/>
              <a:gd name="connsiteX22" fmla="*/ 3064934 w 3064934"/>
              <a:gd name="connsiteY22" fmla="*/ 372534 h 41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64934" h="414867">
                <a:moveTo>
                  <a:pt x="0" y="0"/>
                </a:moveTo>
                <a:cubicBezTo>
                  <a:pt x="4544" y="22718"/>
                  <a:pt x="13124" y="74721"/>
                  <a:pt x="25400" y="93134"/>
                </a:cubicBezTo>
                <a:lnTo>
                  <a:pt x="59267" y="143934"/>
                </a:lnTo>
                <a:cubicBezTo>
                  <a:pt x="64911" y="152401"/>
                  <a:pt x="69005" y="162139"/>
                  <a:pt x="76200" y="169334"/>
                </a:cubicBezTo>
                <a:cubicBezTo>
                  <a:pt x="81845" y="174978"/>
                  <a:pt x="88147" y="180034"/>
                  <a:pt x="93134" y="186267"/>
                </a:cubicBezTo>
                <a:cubicBezTo>
                  <a:pt x="99491" y="194213"/>
                  <a:pt x="102872" y="204472"/>
                  <a:pt x="110067" y="211667"/>
                </a:cubicBezTo>
                <a:cubicBezTo>
                  <a:pt x="117262" y="218862"/>
                  <a:pt x="127741" y="221978"/>
                  <a:pt x="135467" y="228600"/>
                </a:cubicBezTo>
                <a:cubicBezTo>
                  <a:pt x="147589" y="238990"/>
                  <a:pt x="154188" y="257418"/>
                  <a:pt x="169334" y="262467"/>
                </a:cubicBezTo>
                <a:cubicBezTo>
                  <a:pt x="177801" y="265289"/>
                  <a:pt x="186932" y="266600"/>
                  <a:pt x="194734" y="270934"/>
                </a:cubicBezTo>
                <a:cubicBezTo>
                  <a:pt x="212524" y="280817"/>
                  <a:pt x="228601" y="293511"/>
                  <a:pt x="245534" y="304800"/>
                </a:cubicBezTo>
                <a:cubicBezTo>
                  <a:pt x="254001" y="310445"/>
                  <a:pt x="261280" y="318516"/>
                  <a:pt x="270934" y="321734"/>
                </a:cubicBezTo>
                <a:cubicBezTo>
                  <a:pt x="391633" y="361966"/>
                  <a:pt x="266046" y="321547"/>
                  <a:pt x="355600" y="347134"/>
                </a:cubicBezTo>
                <a:cubicBezTo>
                  <a:pt x="364181" y="349586"/>
                  <a:pt x="372644" y="352466"/>
                  <a:pt x="381000" y="355600"/>
                </a:cubicBezTo>
                <a:cubicBezTo>
                  <a:pt x="395231" y="360936"/>
                  <a:pt x="408671" y="368535"/>
                  <a:pt x="423334" y="372534"/>
                </a:cubicBezTo>
                <a:cubicBezTo>
                  <a:pt x="439896" y="377051"/>
                  <a:pt x="457244" y="377929"/>
                  <a:pt x="474134" y="381000"/>
                </a:cubicBezTo>
                <a:cubicBezTo>
                  <a:pt x="488292" y="383574"/>
                  <a:pt x="502111" y="388477"/>
                  <a:pt x="516467" y="389467"/>
                </a:cubicBezTo>
                <a:cubicBezTo>
                  <a:pt x="584098" y="394131"/>
                  <a:pt x="651969" y="394371"/>
                  <a:pt x="719667" y="397934"/>
                </a:cubicBezTo>
                <a:cubicBezTo>
                  <a:pt x="759224" y="400016"/>
                  <a:pt x="798611" y="405058"/>
                  <a:pt x="838200" y="406400"/>
                </a:cubicBezTo>
                <a:cubicBezTo>
                  <a:pt x="965158" y="410704"/>
                  <a:pt x="1092200" y="412045"/>
                  <a:pt x="1219200" y="414867"/>
                </a:cubicBezTo>
                <a:lnTo>
                  <a:pt x="1811867" y="406400"/>
                </a:lnTo>
                <a:cubicBezTo>
                  <a:pt x="2115271" y="399658"/>
                  <a:pt x="1871896" y="401982"/>
                  <a:pt x="2065867" y="389467"/>
                </a:cubicBezTo>
                <a:cubicBezTo>
                  <a:pt x="2125078" y="385647"/>
                  <a:pt x="2184342" y="382032"/>
                  <a:pt x="2243667" y="381000"/>
                </a:cubicBezTo>
                <a:lnTo>
                  <a:pt x="3064934" y="372534"/>
                </a:ln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82066" y="702609"/>
            <a:ext cx="444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SR24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9EE7080-8CF8-4B76-8BCE-3653640E6A1D}"/>
              </a:ext>
            </a:extLst>
          </p:cNvPr>
          <p:cNvSpPr/>
          <p:nvPr/>
        </p:nvSpPr>
        <p:spPr>
          <a:xfrm>
            <a:off x="2818887" y="2501356"/>
            <a:ext cx="81188" cy="8247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Freeform: Shape 7">
            <a:extLst>
              <a:ext uri="{FF2B5EF4-FFF2-40B4-BE49-F238E27FC236}">
                <a16:creationId xmlns:a16="http://schemas.microsoft.com/office/drawing/2014/main" id="{A879D126-B17C-4727-BE0B-867963C39F89}"/>
              </a:ext>
            </a:extLst>
          </p:cNvPr>
          <p:cNvSpPr/>
          <p:nvPr/>
        </p:nvSpPr>
        <p:spPr>
          <a:xfrm>
            <a:off x="4461934" y="1980310"/>
            <a:ext cx="257175" cy="183356"/>
          </a:xfrm>
          <a:custGeom>
            <a:avLst/>
            <a:gdLst>
              <a:gd name="connsiteX0" fmla="*/ 0 w 257175"/>
              <a:gd name="connsiteY0" fmla="*/ 180975 h 183356"/>
              <a:gd name="connsiteX1" fmla="*/ 245268 w 257175"/>
              <a:gd name="connsiteY1" fmla="*/ 183356 h 183356"/>
              <a:gd name="connsiteX2" fmla="*/ 257175 w 257175"/>
              <a:gd name="connsiteY2" fmla="*/ 128588 h 183356"/>
              <a:gd name="connsiteX3" fmla="*/ 254793 w 257175"/>
              <a:gd name="connsiteY3" fmla="*/ 80963 h 183356"/>
              <a:gd name="connsiteX4" fmla="*/ 240506 w 257175"/>
              <a:gd name="connsiteY4" fmla="*/ 45244 h 183356"/>
              <a:gd name="connsiteX5" fmla="*/ 235743 w 257175"/>
              <a:gd name="connsiteY5" fmla="*/ 0 h 183356"/>
              <a:gd name="connsiteX6" fmla="*/ 161925 w 257175"/>
              <a:gd name="connsiteY6" fmla="*/ 0 h 183356"/>
              <a:gd name="connsiteX7" fmla="*/ 164306 w 257175"/>
              <a:gd name="connsiteY7" fmla="*/ 38100 h 183356"/>
              <a:gd name="connsiteX8" fmla="*/ 147637 w 257175"/>
              <a:gd name="connsiteY8" fmla="*/ 78581 h 183356"/>
              <a:gd name="connsiteX9" fmla="*/ 111918 w 257175"/>
              <a:gd name="connsiteY9" fmla="*/ 95250 h 183356"/>
              <a:gd name="connsiteX10" fmla="*/ 2381 w 257175"/>
              <a:gd name="connsiteY10" fmla="*/ 92869 h 183356"/>
              <a:gd name="connsiteX11" fmla="*/ 0 w 257175"/>
              <a:gd name="connsiteY11" fmla="*/ 180975 h 1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175" h="183356">
                <a:moveTo>
                  <a:pt x="0" y="180975"/>
                </a:moveTo>
                <a:lnTo>
                  <a:pt x="245268" y="183356"/>
                </a:lnTo>
                <a:lnTo>
                  <a:pt x="257175" y="128588"/>
                </a:lnTo>
                <a:lnTo>
                  <a:pt x="254793" y="80963"/>
                </a:lnTo>
                <a:lnTo>
                  <a:pt x="240506" y="45244"/>
                </a:lnTo>
                <a:lnTo>
                  <a:pt x="235743" y="0"/>
                </a:lnTo>
                <a:lnTo>
                  <a:pt x="161925" y="0"/>
                </a:lnTo>
                <a:lnTo>
                  <a:pt x="164306" y="38100"/>
                </a:lnTo>
                <a:lnTo>
                  <a:pt x="147637" y="78581"/>
                </a:lnTo>
                <a:lnTo>
                  <a:pt x="111918" y="95250"/>
                </a:lnTo>
                <a:lnTo>
                  <a:pt x="2381" y="92869"/>
                </a:lnTo>
                <a:cubicBezTo>
                  <a:pt x="1587" y="122238"/>
                  <a:pt x="794" y="151606"/>
                  <a:pt x="0" y="18097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2207345" y="2194683"/>
            <a:ext cx="810795" cy="19594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600" dirty="0"/>
              <a:t>Mansel Carter </a:t>
            </a:r>
          </a:p>
          <a:p>
            <a:pPr algn="ctr"/>
            <a:r>
              <a:rPr lang="en-US" sz="600" dirty="0"/>
              <a:t>Phase 2</a:t>
            </a: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2709863" y="2390623"/>
            <a:ext cx="109023" cy="11073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ounded Rectangle 124"/>
          <p:cNvSpPr/>
          <p:nvPr/>
        </p:nvSpPr>
        <p:spPr>
          <a:xfrm>
            <a:off x="4470796" y="1695753"/>
            <a:ext cx="810795" cy="19594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600" dirty="0"/>
              <a:t>Frontier Family Park</a:t>
            </a:r>
          </a:p>
          <a:p>
            <a:pPr algn="ctr"/>
            <a:r>
              <a:rPr lang="en-US" sz="600" dirty="0"/>
              <a:t>85 Acres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243387" y="3767699"/>
            <a:ext cx="180733" cy="220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5383999" y="2032857"/>
            <a:ext cx="127115" cy="1697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ounded Rectangle 133"/>
          <p:cNvSpPr/>
          <p:nvPr/>
        </p:nvSpPr>
        <p:spPr>
          <a:xfrm>
            <a:off x="4372504" y="4036233"/>
            <a:ext cx="810795" cy="19594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600" dirty="0"/>
              <a:t>Southeast Park</a:t>
            </a:r>
          </a:p>
          <a:p>
            <a:pPr algn="ctr"/>
            <a:r>
              <a:rPr lang="en-US" sz="600" dirty="0"/>
              <a:t>73 acres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5741243" y="2008577"/>
            <a:ext cx="810795" cy="19594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600" dirty="0"/>
              <a:t>Pima/Meridian Park</a:t>
            </a:r>
          </a:p>
          <a:p>
            <a:pPr algn="ctr"/>
            <a:r>
              <a:rPr lang="en-US" sz="600" dirty="0"/>
              <a:t>52 acres</a:t>
            </a:r>
          </a:p>
        </p:txBody>
      </p:sp>
      <p:cxnSp>
        <p:nvCxnSpPr>
          <p:cNvPr id="137" name="Straight Arrow Connector 136"/>
          <p:cNvCxnSpPr/>
          <p:nvPr/>
        </p:nvCxnSpPr>
        <p:spPr>
          <a:xfrm flipH="1">
            <a:off x="5511114" y="2071989"/>
            <a:ext cx="230129" cy="3455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>
            <a:off x="4719108" y="1926367"/>
            <a:ext cx="236430" cy="10649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H="1" flipV="1">
            <a:off x="4447310" y="3919538"/>
            <a:ext cx="196129" cy="6851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9EE7080-8CF8-4B76-8BCE-3653640E6A1D}"/>
              </a:ext>
            </a:extLst>
          </p:cNvPr>
          <p:cNvSpPr/>
          <p:nvPr/>
        </p:nvSpPr>
        <p:spPr>
          <a:xfrm flipH="1" flipV="1">
            <a:off x="5233002" y="3302015"/>
            <a:ext cx="150996" cy="10319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ounded Rectangle 143"/>
          <p:cNvSpPr/>
          <p:nvPr/>
        </p:nvSpPr>
        <p:spPr>
          <a:xfrm>
            <a:off x="5413837" y="3011540"/>
            <a:ext cx="507757" cy="21416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600" dirty="0"/>
              <a:t>Bosma </a:t>
            </a:r>
          </a:p>
          <a:p>
            <a:pPr algn="ctr"/>
            <a:r>
              <a:rPr lang="en-US" sz="600" dirty="0"/>
              <a:t>30 Acres</a:t>
            </a:r>
          </a:p>
        </p:txBody>
      </p:sp>
      <p:cxnSp>
        <p:nvCxnSpPr>
          <p:cNvPr id="146" name="Straight Arrow Connector 145"/>
          <p:cNvCxnSpPr/>
          <p:nvPr/>
        </p:nvCxnSpPr>
        <p:spPr>
          <a:xfrm flipH="1">
            <a:off x="5413837" y="3270751"/>
            <a:ext cx="212341" cy="9427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B8318A0C-CC0B-492B-9681-94C6A68B284F}"/>
              </a:ext>
            </a:extLst>
          </p:cNvPr>
          <p:cNvCxnSpPr>
            <a:cxnSpLocks/>
          </p:cNvCxnSpPr>
          <p:nvPr/>
        </p:nvCxnSpPr>
        <p:spPr>
          <a:xfrm flipH="1" flipV="1">
            <a:off x="4240845" y="3276198"/>
            <a:ext cx="492544" cy="13800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1347E47B-2C44-4BEE-8EA5-C0BEA09C48CD}"/>
              </a:ext>
            </a:extLst>
          </p:cNvPr>
          <p:cNvCxnSpPr>
            <a:cxnSpLocks/>
          </p:cNvCxnSpPr>
          <p:nvPr/>
        </p:nvCxnSpPr>
        <p:spPr>
          <a:xfrm flipH="1">
            <a:off x="4703428" y="3389668"/>
            <a:ext cx="217987" cy="1904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3ECFE14F-8A8A-407F-B08D-6EC39D88A44F}"/>
              </a:ext>
            </a:extLst>
          </p:cNvPr>
          <p:cNvCxnSpPr>
            <a:cxnSpLocks/>
          </p:cNvCxnSpPr>
          <p:nvPr/>
        </p:nvCxnSpPr>
        <p:spPr>
          <a:xfrm flipH="1">
            <a:off x="4921414" y="3389667"/>
            <a:ext cx="307778" cy="0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7AD26071-F70A-4DAF-A533-10E9B0720178}"/>
              </a:ext>
            </a:extLst>
          </p:cNvPr>
          <p:cNvCxnSpPr>
            <a:cxnSpLocks/>
          </p:cNvCxnSpPr>
          <p:nvPr/>
        </p:nvCxnSpPr>
        <p:spPr>
          <a:xfrm>
            <a:off x="4711965" y="3436050"/>
            <a:ext cx="14288" cy="26908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347E47B-2C44-4BEE-8EA5-C0BEA09C48CD}"/>
              </a:ext>
            </a:extLst>
          </p:cNvPr>
          <p:cNvCxnSpPr>
            <a:cxnSpLocks/>
          </p:cNvCxnSpPr>
          <p:nvPr/>
        </p:nvCxnSpPr>
        <p:spPr>
          <a:xfrm flipH="1" flipV="1">
            <a:off x="1985555" y="2739507"/>
            <a:ext cx="266577" cy="6857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1" name="Title 1"/>
          <p:cNvSpPr txBox="1">
            <a:spLocks/>
          </p:cNvSpPr>
          <p:nvPr/>
        </p:nvSpPr>
        <p:spPr bwMode="auto">
          <a:xfrm>
            <a:off x="430696" y="304800"/>
            <a:ext cx="7627454" cy="24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chemeClr val="tx1"/>
                </a:solidFill>
                <a:latin typeface="Trajan Pro"/>
                <a:ea typeface="+mj-ea"/>
                <a:cs typeface="Trajan Pro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en-US" b="1" dirty="0"/>
              <a:t>Parks and Trails IIPs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6825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8147"/>
            <a:ext cx="8991600" cy="436203"/>
          </a:xfrm>
        </p:spPr>
        <p:txBody>
          <a:bodyPr/>
          <a:lstStyle/>
          <a:p>
            <a:r>
              <a:rPr lang="en-US" b="1" dirty="0"/>
              <a:t>Parks IIP:  $295.0M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71" y="617885"/>
            <a:ext cx="6781800" cy="115014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Existing Acres:  187 (6 Parks)</a:t>
            </a: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Acres Being Purchased: 155 (3 Parks)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Acres Being Constructed: 155 (3 Parks)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i="1" dirty="0"/>
              <a:t>Impact Fees Pay for 90 Acres (30 Acres per Park) </a:t>
            </a:r>
            <a:endParaRPr lang="en-US" sz="1800" i="1" dirty="0"/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868450"/>
            <a:ext cx="381000" cy="273844"/>
          </a:xfrm>
        </p:spPr>
        <p:txBody>
          <a:bodyPr/>
          <a:lstStyle/>
          <a:p>
            <a:fld id="{819B4A0B-01FB-41C0-A421-96E3C8756D36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491344"/>
              </p:ext>
            </p:extLst>
          </p:nvPr>
        </p:nvGraphicFramePr>
        <p:xfrm>
          <a:off x="533400" y="2871265"/>
          <a:ext cx="79248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844">
                  <a:extLst>
                    <a:ext uri="{9D8B030D-6E8A-4147-A177-3AD203B41FA5}">
                      <a16:colId xmlns:a16="http://schemas.microsoft.com/office/drawing/2014/main" val="2568265447"/>
                    </a:ext>
                  </a:extLst>
                </a:gridCol>
                <a:gridCol w="1064556">
                  <a:extLst>
                    <a:ext uri="{9D8B030D-6E8A-4147-A177-3AD203B41FA5}">
                      <a16:colId xmlns:a16="http://schemas.microsoft.com/office/drawing/2014/main" val="37006934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85749354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824682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</a:t>
                      </a:r>
                    </a:p>
                    <a:p>
                      <a:pPr algn="ctr"/>
                      <a:r>
                        <a:rPr lang="en-US" dirty="0"/>
                        <a:t>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Proposed</a:t>
                      </a:r>
                    </a:p>
                    <a:p>
                      <a:pPr algn="ctr"/>
                      <a:r>
                        <a:rPr lang="en-US" dirty="0"/>
                        <a:t>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998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Existing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  <a:r>
                        <a:rPr lang="en-US" baseline="0" dirty="0"/>
                        <a:t> /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/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Existing 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$4.8M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$4.3M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($0.5M)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85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Projects (IIP)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$57.0M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$295.0M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$238.0M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78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$61.8M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$299.3M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$237.5M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7490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7800" y="2368507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796865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Comparison of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Expenses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682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707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795"/>
            <a:ext cx="8534400" cy="857250"/>
          </a:xfrm>
        </p:spPr>
        <p:txBody>
          <a:bodyPr/>
          <a:lstStyle/>
          <a:p>
            <a:r>
              <a:rPr lang="en-US" sz="3200" b="1" dirty="0"/>
              <a:t>Parks IIP: $295.0M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4A0B-01FB-41C0-A421-96E3C8756D36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990007"/>
              </p:ext>
            </p:extLst>
          </p:nvPr>
        </p:nvGraphicFramePr>
        <p:xfrm>
          <a:off x="685800" y="1047750"/>
          <a:ext cx="7563155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4076">
                  <a:extLst>
                    <a:ext uri="{9D8B030D-6E8A-4147-A177-3AD203B41FA5}">
                      <a16:colId xmlns:a16="http://schemas.microsoft.com/office/drawing/2014/main" val="3651915609"/>
                    </a:ext>
                  </a:extLst>
                </a:gridCol>
                <a:gridCol w="1465587">
                  <a:extLst>
                    <a:ext uri="{9D8B030D-6E8A-4147-A177-3AD203B41FA5}">
                      <a16:colId xmlns:a16="http://schemas.microsoft.com/office/drawing/2014/main" val="1034583650"/>
                    </a:ext>
                  </a:extLst>
                </a:gridCol>
                <a:gridCol w="1833492">
                  <a:extLst>
                    <a:ext uri="{9D8B030D-6E8A-4147-A177-3AD203B41FA5}">
                      <a16:colId xmlns:a16="http://schemas.microsoft.com/office/drawing/2014/main" val="101687120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2000" dirty="0"/>
                        <a:t>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Years</a:t>
                      </a:r>
                      <a:r>
                        <a:rPr lang="en-US" sz="2000" baseline="0" dirty="0"/>
                        <a:t> 1-5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Years</a:t>
                      </a:r>
                      <a:r>
                        <a:rPr lang="en-US" sz="2000" baseline="0" dirty="0"/>
                        <a:t> 6 - 10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54719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dirty="0"/>
                        <a:t>1. Frontier</a:t>
                      </a:r>
                      <a:r>
                        <a:rPr lang="en-US" sz="1400" baseline="0" dirty="0"/>
                        <a:t> Family Park (85 Acres)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$72.8M*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11780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dirty="0"/>
                        <a:t>2. Southeast</a:t>
                      </a:r>
                      <a:r>
                        <a:rPr lang="en-US" sz="1400" baseline="0" dirty="0"/>
                        <a:t> Park Land Only (73 Acres)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$22.1M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391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</a:t>
                      </a:r>
                      <a:r>
                        <a:rPr lang="en-US" sz="1400" baseline="0" dirty="0"/>
                        <a:t>  Pima / Meridian Park Land Only (52 Acres)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$23.4M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96670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dirty="0"/>
                        <a:t>4.  Bosma Park Land</a:t>
                      </a:r>
                      <a:r>
                        <a:rPr lang="en-US" sz="1400" baseline="0" dirty="0"/>
                        <a:t> Only (30 Acres)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$15.0M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52366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dirty="0"/>
                        <a:t>5.  Project</a:t>
                      </a:r>
                      <a:r>
                        <a:rPr lang="en-US" sz="1400" baseline="0" dirty="0"/>
                        <a:t> Management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$6.2M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967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dirty="0"/>
                        <a:t>6.</a:t>
                      </a:r>
                      <a:r>
                        <a:rPr lang="en-US" sz="1400" baseline="0" dirty="0"/>
                        <a:t> Southeast Park – Construction (73 Acres)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$73.5M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35496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dirty="0"/>
                        <a:t>7.  Pima</a:t>
                      </a:r>
                      <a:r>
                        <a:rPr lang="en-US" sz="1400" baseline="0" dirty="0"/>
                        <a:t> / Meridian Park – Construction (52 Acres)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/>
                        <a:t>$52.0M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91090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dirty="0"/>
                        <a:t>8. Bosma – Construction (30 Acres)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/>
                        <a:t>$30.0M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33704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$139.5M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$155.5M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7022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5D251FC-55D2-211D-819C-E75A2D981FBE}"/>
              </a:ext>
            </a:extLst>
          </p:cNvPr>
          <p:cNvSpPr txBox="1"/>
          <p:nvPr/>
        </p:nvSpPr>
        <p:spPr>
          <a:xfrm>
            <a:off x="609600" y="4767264"/>
            <a:ext cx="5201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Potentially reduced or eliminated because in current fee.</a:t>
            </a:r>
          </a:p>
        </p:txBody>
      </p:sp>
    </p:spTree>
    <p:extLst>
      <p:ext uri="{BB962C8B-B14F-4D97-AF65-F5344CB8AC3E}">
        <p14:creationId xmlns:p14="http://schemas.microsoft.com/office/powerpoint/2010/main" val="2345933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8147"/>
            <a:ext cx="8991600" cy="857250"/>
          </a:xfrm>
        </p:spPr>
        <p:txBody>
          <a:bodyPr/>
          <a:lstStyle/>
          <a:p>
            <a:r>
              <a:rPr lang="en-US" b="1" dirty="0"/>
              <a:t>Trails IIP:  $11.5M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6781800" cy="115014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Proposed IIP from Adopted Master Plan:  $11.5M</a:t>
            </a:r>
            <a:endParaRPr lang="en-US" sz="1800" dirty="0"/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868450"/>
            <a:ext cx="381000" cy="273844"/>
          </a:xfrm>
        </p:spPr>
        <p:txBody>
          <a:bodyPr/>
          <a:lstStyle/>
          <a:p>
            <a:fld id="{819B4A0B-01FB-41C0-A421-96E3C8756D36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510324"/>
              </p:ext>
            </p:extLst>
          </p:nvPr>
        </p:nvGraphicFramePr>
        <p:xfrm>
          <a:off x="533400" y="2419350"/>
          <a:ext cx="79248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844">
                  <a:extLst>
                    <a:ext uri="{9D8B030D-6E8A-4147-A177-3AD203B41FA5}">
                      <a16:colId xmlns:a16="http://schemas.microsoft.com/office/drawing/2014/main" val="2568265447"/>
                    </a:ext>
                  </a:extLst>
                </a:gridCol>
                <a:gridCol w="1064556">
                  <a:extLst>
                    <a:ext uri="{9D8B030D-6E8A-4147-A177-3AD203B41FA5}">
                      <a16:colId xmlns:a16="http://schemas.microsoft.com/office/drawing/2014/main" val="37006934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85749354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824682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</a:t>
                      </a:r>
                    </a:p>
                    <a:p>
                      <a:pPr algn="ctr"/>
                      <a:r>
                        <a:rPr lang="en-US" dirty="0"/>
                        <a:t>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Proposed</a:t>
                      </a:r>
                    </a:p>
                    <a:p>
                      <a:pPr algn="ctr"/>
                      <a:r>
                        <a:rPr lang="en-US" dirty="0"/>
                        <a:t>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998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Existing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  <a:r>
                        <a:rPr lang="en-US" baseline="0" dirty="0"/>
                        <a:t> /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/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Existing 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  <a:r>
                        <a:rPr lang="en-US" baseline="0" dirty="0"/>
                        <a:t> /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  <a:r>
                        <a:rPr lang="en-US" baseline="0" dirty="0"/>
                        <a:t> /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85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Projects (IIP)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$6.6M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$11.5M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$4.9M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78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$6.6M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$11.5M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$4.9M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7490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426523"/>
              </p:ext>
            </p:extLst>
          </p:nvPr>
        </p:nvGraphicFramePr>
        <p:xfrm>
          <a:off x="1524000" y="1717911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796865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Comparison of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Expenses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682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532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795"/>
            <a:ext cx="8534400" cy="857250"/>
          </a:xfrm>
        </p:spPr>
        <p:txBody>
          <a:bodyPr/>
          <a:lstStyle/>
          <a:p>
            <a:r>
              <a:rPr lang="en-US" sz="3200" b="1" dirty="0"/>
              <a:t>Trails IIP: $11.5M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4A0B-01FB-41C0-A421-96E3C8756D36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352550"/>
          <a:ext cx="756315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4076">
                  <a:extLst>
                    <a:ext uri="{9D8B030D-6E8A-4147-A177-3AD203B41FA5}">
                      <a16:colId xmlns:a16="http://schemas.microsoft.com/office/drawing/2014/main" val="3651915609"/>
                    </a:ext>
                  </a:extLst>
                </a:gridCol>
                <a:gridCol w="1465587">
                  <a:extLst>
                    <a:ext uri="{9D8B030D-6E8A-4147-A177-3AD203B41FA5}">
                      <a16:colId xmlns:a16="http://schemas.microsoft.com/office/drawing/2014/main" val="1034583650"/>
                    </a:ext>
                  </a:extLst>
                </a:gridCol>
                <a:gridCol w="1833492">
                  <a:extLst>
                    <a:ext uri="{9D8B030D-6E8A-4147-A177-3AD203B41FA5}">
                      <a16:colId xmlns:a16="http://schemas.microsoft.com/office/drawing/2014/main" val="101687120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2000" dirty="0"/>
                        <a:t>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Years</a:t>
                      </a:r>
                      <a:r>
                        <a:rPr lang="en-US" sz="2000" baseline="0" dirty="0"/>
                        <a:t> 1-5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Years</a:t>
                      </a:r>
                      <a:r>
                        <a:rPr lang="en-US" sz="2000" baseline="0" dirty="0"/>
                        <a:t> 6 - 10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54719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dirty="0"/>
                        <a:t>1. QC</a:t>
                      </a:r>
                      <a:r>
                        <a:rPr lang="en-US" sz="1400" baseline="0" dirty="0"/>
                        <a:t> Wash Trail – Rittenhouse to Meridian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$4.8M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11780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dirty="0"/>
                        <a:t>2. Sonoqui</a:t>
                      </a:r>
                      <a:r>
                        <a:rPr lang="en-US" sz="1400" baseline="0" dirty="0"/>
                        <a:t> Wash – Power to Recker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$1.3M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391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dirty="0"/>
                        <a:t>3.</a:t>
                      </a:r>
                      <a:r>
                        <a:rPr lang="en-US" sz="1400" baseline="0" dirty="0"/>
                        <a:t>  SRP Utility Easement Trail – Ellsworth to Signal Butte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$1.5M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35496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dirty="0"/>
                        <a:t>4.</a:t>
                      </a:r>
                      <a:r>
                        <a:rPr lang="en-US" sz="1400" baseline="0" dirty="0"/>
                        <a:t>  Trail by Southeast Park Site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$3.4M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91090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dirty="0"/>
                        <a:t>5. Project</a:t>
                      </a:r>
                      <a:r>
                        <a:rPr lang="en-US" sz="1400" baseline="0" dirty="0"/>
                        <a:t> Management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/>
                        <a:t>$0.5M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50403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$8.1M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$3.4M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702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77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0" y="57150"/>
            <a:ext cx="6629400" cy="3276600"/>
          </a:xfrm>
        </p:spPr>
        <p:txBody>
          <a:bodyPr/>
          <a:lstStyle/>
          <a:p>
            <a:pPr marL="1017270" lvl="1" indent="-742950" algn="ctr">
              <a:buNone/>
            </a:pPr>
            <a:endParaRPr lang="en-US" sz="3200" dirty="0"/>
          </a:p>
          <a:p>
            <a:pPr marL="1017270" lvl="1" indent="-742950" algn="ctr">
              <a:buNone/>
            </a:pPr>
            <a:endParaRPr lang="en-US" sz="4800" dirty="0">
              <a:latin typeface="Trajan Pro"/>
            </a:endParaRPr>
          </a:p>
          <a:p>
            <a:pPr marL="1017270" lvl="1" indent="-742950" algn="ctr">
              <a:buNone/>
            </a:pPr>
            <a:r>
              <a:rPr lang="en-US" sz="3600" dirty="0">
                <a:latin typeface="Trajan Pro"/>
              </a:rPr>
              <a:t>2. Review Infrastructure Improvement Plans (IIP)</a:t>
            </a:r>
          </a:p>
          <a:p>
            <a:pPr marL="1017270" lvl="1" indent="-74295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4A0B-01FB-41C0-A421-96E3C8756D3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48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8147"/>
            <a:ext cx="7086600" cy="857250"/>
          </a:xfrm>
        </p:spPr>
        <p:txBody>
          <a:bodyPr/>
          <a:lstStyle/>
          <a:p>
            <a:r>
              <a:rPr lang="en-US" b="1" dirty="0"/>
              <a:t>Total IIPs: $715.3M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868450"/>
            <a:ext cx="381000" cy="273844"/>
          </a:xfrm>
        </p:spPr>
        <p:txBody>
          <a:bodyPr/>
          <a:lstStyle/>
          <a:p>
            <a:fld id="{819B4A0B-01FB-41C0-A421-96E3C8756D36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198666"/>
              </p:ext>
            </p:extLst>
          </p:nvPr>
        </p:nvGraphicFramePr>
        <p:xfrm>
          <a:off x="3048000" y="1567188"/>
          <a:ext cx="50292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568265447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857493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Proposed IIP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998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$144.1M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$67.9M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85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Streets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/>
                        <a:t>$196.8M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501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/>
                        <a:t>$295.0M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530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Trails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$11.5M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78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$715.3M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74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6536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" b="3184"/>
          <a:stretch/>
        </p:blipFill>
        <p:spPr>
          <a:xfrm>
            <a:off x="1594902" y="361950"/>
            <a:ext cx="6097074" cy="4572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62AD1EE-1B0C-4097-8D53-BBF0A22A3D15}"/>
              </a:ext>
            </a:extLst>
          </p:cNvPr>
          <p:cNvSpPr/>
          <p:nvPr/>
        </p:nvSpPr>
        <p:spPr>
          <a:xfrm>
            <a:off x="4461933" y="2155608"/>
            <a:ext cx="118534" cy="71126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90253" y="685801"/>
            <a:ext cx="0" cy="102446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3877733" y="592668"/>
            <a:ext cx="3141135" cy="347132"/>
          </a:xfrm>
          <a:custGeom>
            <a:avLst/>
            <a:gdLst>
              <a:gd name="connsiteX0" fmla="*/ 0 w 3064934"/>
              <a:gd name="connsiteY0" fmla="*/ 0 h 414867"/>
              <a:gd name="connsiteX1" fmla="*/ 25400 w 3064934"/>
              <a:gd name="connsiteY1" fmla="*/ 93134 h 414867"/>
              <a:gd name="connsiteX2" fmla="*/ 59267 w 3064934"/>
              <a:gd name="connsiteY2" fmla="*/ 143934 h 414867"/>
              <a:gd name="connsiteX3" fmla="*/ 76200 w 3064934"/>
              <a:gd name="connsiteY3" fmla="*/ 169334 h 414867"/>
              <a:gd name="connsiteX4" fmla="*/ 93134 w 3064934"/>
              <a:gd name="connsiteY4" fmla="*/ 186267 h 414867"/>
              <a:gd name="connsiteX5" fmla="*/ 110067 w 3064934"/>
              <a:gd name="connsiteY5" fmla="*/ 211667 h 414867"/>
              <a:gd name="connsiteX6" fmla="*/ 135467 w 3064934"/>
              <a:gd name="connsiteY6" fmla="*/ 228600 h 414867"/>
              <a:gd name="connsiteX7" fmla="*/ 169334 w 3064934"/>
              <a:gd name="connsiteY7" fmla="*/ 262467 h 414867"/>
              <a:gd name="connsiteX8" fmla="*/ 194734 w 3064934"/>
              <a:gd name="connsiteY8" fmla="*/ 270934 h 414867"/>
              <a:gd name="connsiteX9" fmla="*/ 245534 w 3064934"/>
              <a:gd name="connsiteY9" fmla="*/ 304800 h 414867"/>
              <a:gd name="connsiteX10" fmla="*/ 270934 w 3064934"/>
              <a:gd name="connsiteY10" fmla="*/ 321734 h 414867"/>
              <a:gd name="connsiteX11" fmla="*/ 355600 w 3064934"/>
              <a:gd name="connsiteY11" fmla="*/ 347134 h 414867"/>
              <a:gd name="connsiteX12" fmla="*/ 381000 w 3064934"/>
              <a:gd name="connsiteY12" fmla="*/ 355600 h 414867"/>
              <a:gd name="connsiteX13" fmla="*/ 423334 w 3064934"/>
              <a:gd name="connsiteY13" fmla="*/ 372534 h 414867"/>
              <a:gd name="connsiteX14" fmla="*/ 474134 w 3064934"/>
              <a:gd name="connsiteY14" fmla="*/ 381000 h 414867"/>
              <a:gd name="connsiteX15" fmla="*/ 516467 w 3064934"/>
              <a:gd name="connsiteY15" fmla="*/ 389467 h 414867"/>
              <a:gd name="connsiteX16" fmla="*/ 719667 w 3064934"/>
              <a:gd name="connsiteY16" fmla="*/ 397934 h 414867"/>
              <a:gd name="connsiteX17" fmla="*/ 838200 w 3064934"/>
              <a:gd name="connsiteY17" fmla="*/ 406400 h 414867"/>
              <a:gd name="connsiteX18" fmla="*/ 1219200 w 3064934"/>
              <a:gd name="connsiteY18" fmla="*/ 414867 h 414867"/>
              <a:gd name="connsiteX19" fmla="*/ 1811867 w 3064934"/>
              <a:gd name="connsiteY19" fmla="*/ 406400 h 414867"/>
              <a:gd name="connsiteX20" fmla="*/ 2065867 w 3064934"/>
              <a:gd name="connsiteY20" fmla="*/ 389467 h 414867"/>
              <a:gd name="connsiteX21" fmla="*/ 2243667 w 3064934"/>
              <a:gd name="connsiteY21" fmla="*/ 381000 h 414867"/>
              <a:gd name="connsiteX22" fmla="*/ 3064934 w 3064934"/>
              <a:gd name="connsiteY22" fmla="*/ 372534 h 41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64934" h="414867">
                <a:moveTo>
                  <a:pt x="0" y="0"/>
                </a:moveTo>
                <a:cubicBezTo>
                  <a:pt x="4544" y="22718"/>
                  <a:pt x="13124" y="74721"/>
                  <a:pt x="25400" y="93134"/>
                </a:cubicBezTo>
                <a:lnTo>
                  <a:pt x="59267" y="143934"/>
                </a:lnTo>
                <a:cubicBezTo>
                  <a:pt x="64911" y="152401"/>
                  <a:pt x="69005" y="162139"/>
                  <a:pt x="76200" y="169334"/>
                </a:cubicBezTo>
                <a:cubicBezTo>
                  <a:pt x="81845" y="174978"/>
                  <a:pt x="88147" y="180034"/>
                  <a:pt x="93134" y="186267"/>
                </a:cubicBezTo>
                <a:cubicBezTo>
                  <a:pt x="99491" y="194213"/>
                  <a:pt x="102872" y="204472"/>
                  <a:pt x="110067" y="211667"/>
                </a:cubicBezTo>
                <a:cubicBezTo>
                  <a:pt x="117262" y="218862"/>
                  <a:pt x="127741" y="221978"/>
                  <a:pt x="135467" y="228600"/>
                </a:cubicBezTo>
                <a:cubicBezTo>
                  <a:pt x="147589" y="238990"/>
                  <a:pt x="154188" y="257418"/>
                  <a:pt x="169334" y="262467"/>
                </a:cubicBezTo>
                <a:cubicBezTo>
                  <a:pt x="177801" y="265289"/>
                  <a:pt x="186932" y="266600"/>
                  <a:pt x="194734" y="270934"/>
                </a:cubicBezTo>
                <a:cubicBezTo>
                  <a:pt x="212524" y="280817"/>
                  <a:pt x="228601" y="293511"/>
                  <a:pt x="245534" y="304800"/>
                </a:cubicBezTo>
                <a:cubicBezTo>
                  <a:pt x="254001" y="310445"/>
                  <a:pt x="261280" y="318516"/>
                  <a:pt x="270934" y="321734"/>
                </a:cubicBezTo>
                <a:cubicBezTo>
                  <a:pt x="391633" y="361966"/>
                  <a:pt x="266046" y="321547"/>
                  <a:pt x="355600" y="347134"/>
                </a:cubicBezTo>
                <a:cubicBezTo>
                  <a:pt x="364181" y="349586"/>
                  <a:pt x="372644" y="352466"/>
                  <a:pt x="381000" y="355600"/>
                </a:cubicBezTo>
                <a:cubicBezTo>
                  <a:pt x="395231" y="360936"/>
                  <a:pt x="408671" y="368535"/>
                  <a:pt x="423334" y="372534"/>
                </a:cubicBezTo>
                <a:cubicBezTo>
                  <a:pt x="439896" y="377051"/>
                  <a:pt x="457244" y="377929"/>
                  <a:pt x="474134" y="381000"/>
                </a:cubicBezTo>
                <a:cubicBezTo>
                  <a:pt x="488292" y="383574"/>
                  <a:pt x="502111" y="388477"/>
                  <a:pt x="516467" y="389467"/>
                </a:cubicBezTo>
                <a:cubicBezTo>
                  <a:pt x="584098" y="394131"/>
                  <a:pt x="651969" y="394371"/>
                  <a:pt x="719667" y="397934"/>
                </a:cubicBezTo>
                <a:cubicBezTo>
                  <a:pt x="759224" y="400016"/>
                  <a:pt x="798611" y="405058"/>
                  <a:pt x="838200" y="406400"/>
                </a:cubicBezTo>
                <a:cubicBezTo>
                  <a:pt x="965158" y="410704"/>
                  <a:pt x="1092200" y="412045"/>
                  <a:pt x="1219200" y="414867"/>
                </a:cubicBezTo>
                <a:lnTo>
                  <a:pt x="1811867" y="406400"/>
                </a:lnTo>
                <a:cubicBezTo>
                  <a:pt x="2115271" y="399658"/>
                  <a:pt x="1871896" y="401982"/>
                  <a:pt x="2065867" y="389467"/>
                </a:cubicBezTo>
                <a:cubicBezTo>
                  <a:pt x="2125078" y="385647"/>
                  <a:pt x="2184342" y="382032"/>
                  <a:pt x="2243667" y="381000"/>
                </a:cubicBezTo>
                <a:lnTo>
                  <a:pt x="3064934" y="372534"/>
                </a:ln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82066" y="702609"/>
            <a:ext cx="444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SR24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62AD1EE-1B0C-4097-8D53-BBF0A22A3D15}"/>
              </a:ext>
            </a:extLst>
          </p:cNvPr>
          <p:cNvSpPr/>
          <p:nvPr/>
        </p:nvSpPr>
        <p:spPr>
          <a:xfrm>
            <a:off x="3623733" y="2909140"/>
            <a:ext cx="83453" cy="6266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62AD1EE-1B0C-4097-8D53-BBF0A22A3D15}"/>
              </a:ext>
            </a:extLst>
          </p:cNvPr>
          <p:cNvSpPr/>
          <p:nvPr/>
        </p:nvSpPr>
        <p:spPr>
          <a:xfrm>
            <a:off x="2252133" y="4306141"/>
            <a:ext cx="118534" cy="71126"/>
          </a:xfrm>
          <a:prstGeom prst="rect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62AD1EE-1B0C-4097-8D53-BBF0A22A3D15}"/>
              </a:ext>
            </a:extLst>
          </p:cNvPr>
          <p:cNvSpPr/>
          <p:nvPr/>
        </p:nvSpPr>
        <p:spPr>
          <a:xfrm>
            <a:off x="6062133" y="1512141"/>
            <a:ext cx="118534" cy="71126"/>
          </a:xfrm>
          <a:prstGeom prst="rect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C62AD1EE-1B0C-4097-8D53-BBF0A22A3D15}"/>
              </a:ext>
            </a:extLst>
          </p:cNvPr>
          <p:cNvSpPr/>
          <p:nvPr/>
        </p:nvSpPr>
        <p:spPr>
          <a:xfrm>
            <a:off x="2508740" y="2786437"/>
            <a:ext cx="914400" cy="273302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>
            <a:noAutofit/>
          </a:bodyPr>
          <a:lstStyle/>
          <a:p>
            <a:pPr algn="ctr">
              <a:lnSpc>
                <a:spcPct val="170000"/>
              </a:lnSpc>
            </a:pPr>
            <a:r>
              <a:rPr lang="en-US" sz="600" dirty="0"/>
              <a:t>Police Complex 2- </a:t>
            </a:r>
          </a:p>
          <a:p>
            <a:pPr algn="ctr"/>
            <a:r>
              <a:rPr lang="en-US" sz="600" dirty="0"/>
              <a:t>Muni Campus Expansion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C62AD1EE-1B0C-4097-8D53-BBF0A22A3D15}"/>
              </a:ext>
            </a:extLst>
          </p:cNvPr>
          <p:cNvSpPr/>
          <p:nvPr/>
        </p:nvSpPr>
        <p:spPr>
          <a:xfrm>
            <a:off x="2573336" y="3166246"/>
            <a:ext cx="857856" cy="336117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600" dirty="0"/>
              <a:t>Police Complex 2- </a:t>
            </a:r>
          </a:p>
          <a:p>
            <a:pPr algn="ctr"/>
            <a:r>
              <a:rPr lang="en-US" sz="600" dirty="0"/>
              <a:t>Muni Campus </a:t>
            </a:r>
          </a:p>
          <a:p>
            <a:pPr algn="ctr"/>
            <a:r>
              <a:rPr lang="en-US" sz="600" dirty="0"/>
              <a:t>Parking Structure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462338" y="2995026"/>
            <a:ext cx="161394" cy="171220"/>
          </a:xfrm>
          <a:prstGeom prst="straightConnector1">
            <a:avLst/>
          </a:prstGeom>
          <a:ln w="127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428730" y="2923087"/>
            <a:ext cx="182880" cy="0"/>
          </a:xfrm>
          <a:prstGeom prst="straightConnector1">
            <a:avLst/>
          </a:prstGeom>
          <a:ln w="127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C62AD1EE-1B0C-4097-8D53-BBF0A22A3D15}"/>
              </a:ext>
            </a:extLst>
          </p:cNvPr>
          <p:cNvSpPr/>
          <p:nvPr/>
        </p:nvSpPr>
        <p:spPr>
          <a:xfrm>
            <a:off x="5372473" y="2377230"/>
            <a:ext cx="902631" cy="108737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600" dirty="0"/>
              <a:t>Police Complex 3</a:t>
            </a:r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C62AD1EE-1B0C-4097-8D53-BBF0A22A3D15}"/>
              </a:ext>
            </a:extLst>
          </p:cNvPr>
          <p:cNvSpPr/>
          <p:nvPr/>
        </p:nvSpPr>
        <p:spPr>
          <a:xfrm>
            <a:off x="3861443" y="2337389"/>
            <a:ext cx="1068012" cy="212979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600" dirty="0"/>
              <a:t>Public Safety Complex</a:t>
            </a:r>
          </a:p>
          <a:p>
            <a:pPr algn="ctr"/>
            <a:r>
              <a:rPr lang="en-US" sz="600" dirty="0"/>
              <a:t>Shared Use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243387" y="2194683"/>
            <a:ext cx="211005" cy="114286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5415809" y="2198277"/>
            <a:ext cx="167011" cy="192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508428" y="3631712"/>
            <a:ext cx="583555" cy="13120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600" dirty="0"/>
              <a:t>Fire Station 6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5769524" y="1733762"/>
            <a:ext cx="585216" cy="12801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600" dirty="0"/>
              <a:t>Fire Station 7 </a:t>
            </a:r>
          </a:p>
          <a:p>
            <a:pPr algn="ctr"/>
            <a:r>
              <a:rPr lang="en-US" sz="400" dirty="0"/>
              <a:t>(actual location TBD)</a:t>
            </a:r>
          </a:p>
        </p:txBody>
      </p:sp>
      <p:sp>
        <p:nvSpPr>
          <p:cNvPr id="107" name="Rounded Rectangle 106"/>
          <p:cNvSpPr>
            <a:spLocks noChangeAspect="1"/>
          </p:cNvSpPr>
          <p:nvPr/>
        </p:nvSpPr>
        <p:spPr>
          <a:xfrm>
            <a:off x="2256894" y="4523401"/>
            <a:ext cx="585216" cy="12801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600" dirty="0"/>
              <a:t>Fire Station 8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0667" y="4377267"/>
            <a:ext cx="202670" cy="146135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9EE7080-8CF8-4B76-8BCE-3653640E6A1D}"/>
              </a:ext>
            </a:extLst>
          </p:cNvPr>
          <p:cNvSpPr/>
          <p:nvPr/>
        </p:nvSpPr>
        <p:spPr>
          <a:xfrm>
            <a:off x="2818887" y="2501356"/>
            <a:ext cx="81188" cy="8247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Freeform: Shape 7">
            <a:extLst>
              <a:ext uri="{FF2B5EF4-FFF2-40B4-BE49-F238E27FC236}">
                <a16:creationId xmlns:a16="http://schemas.microsoft.com/office/drawing/2014/main" id="{A879D126-B17C-4727-BE0B-867963C39F89}"/>
              </a:ext>
            </a:extLst>
          </p:cNvPr>
          <p:cNvSpPr/>
          <p:nvPr/>
        </p:nvSpPr>
        <p:spPr>
          <a:xfrm>
            <a:off x="4461934" y="1980310"/>
            <a:ext cx="257175" cy="183356"/>
          </a:xfrm>
          <a:custGeom>
            <a:avLst/>
            <a:gdLst>
              <a:gd name="connsiteX0" fmla="*/ 0 w 257175"/>
              <a:gd name="connsiteY0" fmla="*/ 180975 h 183356"/>
              <a:gd name="connsiteX1" fmla="*/ 245268 w 257175"/>
              <a:gd name="connsiteY1" fmla="*/ 183356 h 183356"/>
              <a:gd name="connsiteX2" fmla="*/ 257175 w 257175"/>
              <a:gd name="connsiteY2" fmla="*/ 128588 h 183356"/>
              <a:gd name="connsiteX3" fmla="*/ 254793 w 257175"/>
              <a:gd name="connsiteY3" fmla="*/ 80963 h 183356"/>
              <a:gd name="connsiteX4" fmla="*/ 240506 w 257175"/>
              <a:gd name="connsiteY4" fmla="*/ 45244 h 183356"/>
              <a:gd name="connsiteX5" fmla="*/ 235743 w 257175"/>
              <a:gd name="connsiteY5" fmla="*/ 0 h 183356"/>
              <a:gd name="connsiteX6" fmla="*/ 161925 w 257175"/>
              <a:gd name="connsiteY6" fmla="*/ 0 h 183356"/>
              <a:gd name="connsiteX7" fmla="*/ 164306 w 257175"/>
              <a:gd name="connsiteY7" fmla="*/ 38100 h 183356"/>
              <a:gd name="connsiteX8" fmla="*/ 147637 w 257175"/>
              <a:gd name="connsiteY8" fmla="*/ 78581 h 183356"/>
              <a:gd name="connsiteX9" fmla="*/ 111918 w 257175"/>
              <a:gd name="connsiteY9" fmla="*/ 95250 h 183356"/>
              <a:gd name="connsiteX10" fmla="*/ 2381 w 257175"/>
              <a:gd name="connsiteY10" fmla="*/ 92869 h 183356"/>
              <a:gd name="connsiteX11" fmla="*/ 0 w 257175"/>
              <a:gd name="connsiteY11" fmla="*/ 180975 h 1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175" h="183356">
                <a:moveTo>
                  <a:pt x="0" y="180975"/>
                </a:moveTo>
                <a:lnTo>
                  <a:pt x="245268" y="183356"/>
                </a:lnTo>
                <a:lnTo>
                  <a:pt x="257175" y="128588"/>
                </a:lnTo>
                <a:lnTo>
                  <a:pt x="254793" y="80963"/>
                </a:lnTo>
                <a:lnTo>
                  <a:pt x="240506" y="45244"/>
                </a:lnTo>
                <a:lnTo>
                  <a:pt x="235743" y="0"/>
                </a:lnTo>
                <a:lnTo>
                  <a:pt x="161925" y="0"/>
                </a:lnTo>
                <a:lnTo>
                  <a:pt x="164306" y="38100"/>
                </a:lnTo>
                <a:lnTo>
                  <a:pt x="147637" y="78581"/>
                </a:lnTo>
                <a:lnTo>
                  <a:pt x="111918" y="95250"/>
                </a:lnTo>
                <a:lnTo>
                  <a:pt x="2381" y="92869"/>
                </a:lnTo>
                <a:cubicBezTo>
                  <a:pt x="1587" y="122238"/>
                  <a:pt x="794" y="151606"/>
                  <a:pt x="0" y="18097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2207345" y="2194683"/>
            <a:ext cx="810795" cy="19594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600" dirty="0"/>
              <a:t>Mansel Carter </a:t>
            </a:r>
          </a:p>
          <a:p>
            <a:pPr algn="ctr"/>
            <a:r>
              <a:rPr lang="en-US" sz="600" dirty="0"/>
              <a:t>Phase 2</a:t>
            </a: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4110502" y="3663077"/>
            <a:ext cx="132884" cy="86287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6002866" y="1595938"/>
            <a:ext cx="59267" cy="9144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2709863" y="2390623"/>
            <a:ext cx="109023" cy="11073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ounded Rectangle 124"/>
          <p:cNvSpPr/>
          <p:nvPr/>
        </p:nvSpPr>
        <p:spPr>
          <a:xfrm>
            <a:off x="4470796" y="1695753"/>
            <a:ext cx="810795" cy="19594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600" dirty="0"/>
              <a:t>Frontier Family Park</a:t>
            </a:r>
          </a:p>
          <a:p>
            <a:pPr algn="ctr"/>
            <a:r>
              <a:rPr lang="en-US" sz="600" dirty="0"/>
              <a:t>Aquatic &amp; Rec Center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243387" y="3767699"/>
            <a:ext cx="180733" cy="220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62AD1EE-1B0C-4097-8D53-BBF0A22A3D15}"/>
              </a:ext>
            </a:extLst>
          </p:cNvPr>
          <p:cNvSpPr/>
          <p:nvPr/>
        </p:nvSpPr>
        <p:spPr>
          <a:xfrm>
            <a:off x="4224867" y="3756025"/>
            <a:ext cx="118534" cy="71126"/>
          </a:xfrm>
          <a:prstGeom prst="rect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5383999" y="2032857"/>
            <a:ext cx="127115" cy="1697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62AD1EE-1B0C-4097-8D53-BBF0A22A3D15}"/>
              </a:ext>
            </a:extLst>
          </p:cNvPr>
          <p:cNvSpPr/>
          <p:nvPr/>
        </p:nvSpPr>
        <p:spPr>
          <a:xfrm>
            <a:off x="5372473" y="2142387"/>
            <a:ext cx="82729" cy="6319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ounded Rectangle 133"/>
          <p:cNvSpPr/>
          <p:nvPr/>
        </p:nvSpPr>
        <p:spPr>
          <a:xfrm>
            <a:off x="4372504" y="4036233"/>
            <a:ext cx="810795" cy="19594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600" dirty="0"/>
              <a:t>Southeast Park</a:t>
            </a:r>
          </a:p>
          <a:p>
            <a:pPr algn="ctr"/>
            <a:r>
              <a:rPr lang="en-US" sz="600" dirty="0"/>
              <a:t>73 acres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5741243" y="2008577"/>
            <a:ext cx="810795" cy="19594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600" dirty="0"/>
              <a:t>Pima/Meridian Park</a:t>
            </a:r>
          </a:p>
          <a:p>
            <a:pPr algn="ctr"/>
            <a:r>
              <a:rPr lang="en-US" sz="600" dirty="0"/>
              <a:t>52 acres</a:t>
            </a:r>
          </a:p>
        </p:txBody>
      </p:sp>
      <p:cxnSp>
        <p:nvCxnSpPr>
          <p:cNvPr id="137" name="Straight Arrow Connector 136"/>
          <p:cNvCxnSpPr/>
          <p:nvPr/>
        </p:nvCxnSpPr>
        <p:spPr>
          <a:xfrm flipH="1">
            <a:off x="5511114" y="2071989"/>
            <a:ext cx="230129" cy="3455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>
            <a:off x="4719108" y="1926367"/>
            <a:ext cx="236430" cy="10649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H="1" flipV="1">
            <a:off x="4447310" y="3919538"/>
            <a:ext cx="196129" cy="6851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9EE7080-8CF8-4B76-8BCE-3653640E6A1D}"/>
              </a:ext>
            </a:extLst>
          </p:cNvPr>
          <p:cNvSpPr/>
          <p:nvPr/>
        </p:nvSpPr>
        <p:spPr>
          <a:xfrm flipH="1" flipV="1">
            <a:off x="5233002" y="3302015"/>
            <a:ext cx="150996" cy="10319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ounded Rectangle 143"/>
          <p:cNvSpPr/>
          <p:nvPr/>
        </p:nvSpPr>
        <p:spPr>
          <a:xfrm>
            <a:off x="5413837" y="3011540"/>
            <a:ext cx="507757" cy="21416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600" dirty="0"/>
              <a:t>Bosma </a:t>
            </a:r>
          </a:p>
          <a:p>
            <a:pPr algn="ctr"/>
            <a:r>
              <a:rPr lang="en-US" sz="600" dirty="0"/>
              <a:t>30 Acres</a:t>
            </a:r>
          </a:p>
        </p:txBody>
      </p:sp>
      <p:cxnSp>
        <p:nvCxnSpPr>
          <p:cNvPr id="146" name="Straight Arrow Connector 145"/>
          <p:cNvCxnSpPr/>
          <p:nvPr/>
        </p:nvCxnSpPr>
        <p:spPr>
          <a:xfrm flipH="1">
            <a:off x="5413837" y="3270751"/>
            <a:ext cx="212341" cy="9427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Freeform: Shape 6">
            <a:extLst>
              <a:ext uri="{FF2B5EF4-FFF2-40B4-BE49-F238E27FC236}">
                <a16:creationId xmlns:a16="http://schemas.microsoft.com/office/drawing/2014/main" id="{CBFBC49E-3734-4535-8E2F-B0D535030754}"/>
              </a:ext>
            </a:extLst>
          </p:cNvPr>
          <p:cNvSpPr/>
          <p:nvPr/>
        </p:nvSpPr>
        <p:spPr>
          <a:xfrm>
            <a:off x="4448180" y="1979400"/>
            <a:ext cx="169068" cy="97631"/>
          </a:xfrm>
          <a:custGeom>
            <a:avLst/>
            <a:gdLst>
              <a:gd name="connsiteX0" fmla="*/ 0 w 169068"/>
              <a:gd name="connsiteY0" fmla="*/ 0 h 97631"/>
              <a:gd name="connsiteX1" fmla="*/ 169068 w 169068"/>
              <a:gd name="connsiteY1" fmla="*/ 0 h 97631"/>
              <a:gd name="connsiteX2" fmla="*/ 169068 w 169068"/>
              <a:gd name="connsiteY2" fmla="*/ 40481 h 97631"/>
              <a:gd name="connsiteX3" fmla="*/ 154781 w 169068"/>
              <a:gd name="connsiteY3" fmla="*/ 83343 h 97631"/>
              <a:gd name="connsiteX4" fmla="*/ 119062 w 169068"/>
              <a:gd name="connsiteY4" fmla="*/ 97631 h 97631"/>
              <a:gd name="connsiteX5" fmla="*/ 9525 w 169068"/>
              <a:gd name="connsiteY5" fmla="*/ 97631 h 97631"/>
              <a:gd name="connsiteX6" fmla="*/ 0 w 169068"/>
              <a:gd name="connsiteY6" fmla="*/ 0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068" h="97631">
                <a:moveTo>
                  <a:pt x="0" y="0"/>
                </a:moveTo>
                <a:lnTo>
                  <a:pt x="169068" y="0"/>
                </a:lnTo>
                <a:lnTo>
                  <a:pt x="169068" y="40481"/>
                </a:lnTo>
                <a:lnTo>
                  <a:pt x="154781" y="83343"/>
                </a:lnTo>
                <a:lnTo>
                  <a:pt x="119062" y="97631"/>
                </a:lnTo>
                <a:lnTo>
                  <a:pt x="9525" y="97631"/>
                </a:lnTo>
                <a:lnTo>
                  <a:pt x="0" y="0"/>
                </a:lnTo>
                <a:close/>
              </a:path>
            </a:pathLst>
          </a:cu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C62AD1EE-1B0C-4097-8D53-BBF0A22A3D15}"/>
              </a:ext>
            </a:extLst>
          </p:cNvPr>
          <p:cNvSpPr/>
          <p:nvPr/>
        </p:nvSpPr>
        <p:spPr>
          <a:xfrm>
            <a:off x="3711897" y="1882693"/>
            <a:ext cx="626834" cy="21141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600" dirty="0"/>
              <a:t>Fleet Expansion</a:t>
            </a:r>
          </a:p>
        </p:txBody>
      </p:sp>
      <p:cxnSp>
        <p:nvCxnSpPr>
          <p:cNvPr id="152" name="Straight Arrow Connector 151"/>
          <p:cNvCxnSpPr>
            <a:stCxn id="150" idx="3"/>
            <a:endCxn id="147" idx="0"/>
          </p:cNvCxnSpPr>
          <p:nvPr/>
        </p:nvCxnSpPr>
        <p:spPr>
          <a:xfrm flipV="1">
            <a:off x="4338731" y="1979400"/>
            <a:ext cx="109450" cy="8999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B8318A0C-CC0B-492B-9681-94C6A68B284F}"/>
              </a:ext>
            </a:extLst>
          </p:cNvPr>
          <p:cNvCxnSpPr>
            <a:cxnSpLocks/>
          </p:cNvCxnSpPr>
          <p:nvPr/>
        </p:nvCxnSpPr>
        <p:spPr>
          <a:xfrm flipH="1" flipV="1">
            <a:off x="4240845" y="3276198"/>
            <a:ext cx="492544" cy="13800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1347E47B-2C44-4BEE-8EA5-C0BEA09C48CD}"/>
              </a:ext>
            </a:extLst>
          </p:cNvPr>
          <p:cNvCxnSpPr>
            <a:cxnSpLocks/>
          </p:cNvCxnSpPr>
          <p:nvPr/>
        </p:nvCxnSpPr>
        <p:spPr>
          <a:xfrm flipH="1">
            <a:off x="4703428" y="3389668"/>
            <a:ext cx="217987" cy="1904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3ECFE14F-8A8A-407F-B08D-6EC39D88A44F}"/>
              </a:ext>
            </a:extLst>
          </p:cNvPr>
          <p:cNvCxnSpPr>
            <a:cxnSpLocks/>
          </p:cNvCxnSpPr>
          <p:nvPr/>
        </p:nvCxnSpPr>
        <p:spPr>
          <a:xfrm flipH="1">
            <a:off x="4921414" y="3389667"/>
            <a:ext cx="307778" cy="0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7AD26071-F70A-4DAF-A533-10E9B0720178}"/>
              </a:ext>
            </a:extLst>
          </p:cNvPr>
          <p:cNvCxnSpPr>
            <a:cxnSpLocks/>
          </p:cNvCxnSpPr>
          <p:nvPr/>
        </p:nvCxnSpPr>
        <p:spPr>
          <a:xfrm>
            <a:off x="4711965" y="3436050"/>
            <a:ext cx="14288" cy="26908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347E47B-2C44-4BEE-8EA5-C0BEA09C48CD}"/>
              </a:ext>
            </a:extLst>
          </p:cNvPr>
          <p:cNvCxnSpPr>
            <a:cxnSpLocks/>
          </p:cNvCxnSpPr>
          <p:nvPr/>
        </p:nvCxnSpPr>
        <p:spPr>
          <a:xfrm flipH="1" flipV="1">
            <a:off x="1985555" y="2739507"/>
            <a:ext cx="266577" cy="6857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1" name="Title 1"/>
          <p:cNvSpPr txBox="1">
            <a:spLocks/>
          </p:cNvSpPr>
          <p:nvPr/>
        </p:nvSpPr>
        <p:spPr bwMode="auto">
          <a:xfrm>
            <a:off x="430696" y="304800"/>
            <a:ext cx="7627454" cy="24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chemeClr val="tx1"/>
                </a:solidFill>
                <a:latin typeface="Trajan Pro"/>
                <a:ea typeface="+mj-ea"/>
                <a:cs typeface="Trajan Pro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en-US" b="1" dirty="0"/>
              <a:t>Police, Fire &amp; Medical, and Parks IIPs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430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0" y="57150"/>
            <a:ext cx="6629400" cy="3276600"/>
          </a:xfrm>
        </p:spPr>
        <p:txBody>
          <a:bodyPr/>
          <a:lstStyle/>
          <a:p>
            <a:pPr marL="1017270" lvl="1" indent="-742950" algn="ctr">
              <a:buNone/>
            </a:pPr>
            <a:endParaRPr lang="en-US" sz="3200" dirty="0"/>
          </a:p>
          <a:p>
            <a:pPr marL="1017270" lvl="1" indent="-742950" algn="ctr">
              <a:buNone/>
            </a:pPr>
            <a:endParaRPr lang="en-US" sz="4800" dirty="0">
              <a:latin typeface="Trajan Pro"/>
            </a:endParaRPr>
          </a:p>
          <a:p>
            <a:pPr marL="1017270" lvl="1" indent="-742950" algn="ctr">
              <a:buNone/>
            </a:pPr>
            <a:r>
              <a:rPr lang="en-US" sz="3600" dirty="0">
                <a:latin typeface="Trajan Pro"/>
              </a:rPr>
              <a:t>2. Review Infrastructure Improvement Plans (IIP)</a:t>
            </a:r>
          </a:p>
          <a:p>
            <a:pPr marL="1017270" lvl="1" indent="-74295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4A0B-01FB-41C0-A421-96E3C8756D3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61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09;p4"/>
          <p:cNvSpPr txBox="1"/>
          <p:nvPr/>
        </p:nvSpPr>
        <p:spPr>
          <a:xfrm>
            <a:off x="105418" y="986360"/>
            <a:ext cx="1789423" cy="126953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= Completed Project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= Active Project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Future</a:t>
            </a:r>
            <a:r>
              <a:rPr lang="en-US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Project (w/in 5Yrs)</a:t>
            </a:r>
            <a:br>
              <a:rPr lang="en-US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= Future  Project (Beyond 5)</a:t>
            </a:r>
            <a:endParaRPr sz="9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4"/>
          <p:cNvGrpSpPr/>
          <p:nvPr/>
        </p:nvGrpSpPr>
        <p:grpSpPr>
          <a:xfrm>
            <a:off x="231567" y="672121"/>
            <a:ext cx="7430609" cy="4369990"/>
            <a:chOff x="-1144480" y="914400"/>
            <a:chExt cx="9907480" cy="5525609"/>
          </a:xfrm>
        </p:grpSpPr>
        <p:grpSp>
          <p:nvGrpSpPr>
            <p:cNvPr id="178" name="Google Shape;178;p4"/>
            <p:cNvGrpSpPr/>
            <p:nvPr/>
          </p:nvGrpSpPr>
          <p:grpSpPr>
            <a:xfrm>
              <a:off x="1143000" y="914400"/>
              <a:ext cx="7620000" cy="5525609"/>
              <a:chOff x="304800" y="304800"/>
              <a:chExt cx="8323459" cy="6363809"/>
            </a:xfrm>
          </p:grpSpPr>
          <p:pic>
            <p:nvPicPr>
              <p:cNvPr id="179" name="Google Shape;179;p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04800" y="304800"/>
                <a:ext cx="8323459" cy="636380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81" name="Google Shape;181;p4"/>
              <p:cNvCxnSpPr/>
              <p:nvPr/>
            </p:nvCxnSpPr>
            <p:spPr>
              <a:xfrm rot="10800000">
                <a:off x="5422392" y="2133600"/>
                <a:ext cx="0" cy="838200"/>
              </a:xfrm>
              <a:prstGeom prst="straightConnector1">
                <a:avLst/>
              </a:prstGeom>
              <a:noFill/>
              <a:ln w="1587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 rot="10800000" flipH="1">
                <a:off x="4562751" y="5593184"/>
                <a:ext cx="2675830" cy="39625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" name="Google Shape;190;p4"/>
              <p:cNvCxnSpPr/>
              <p:nvPr/>
            </p:nvCxnSpPr>
            <p:spPr>
              <a:xfrm rot="10800000">
                <a:off x="5440680" y="2615184"/>
                <a:ext cx="393192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A5A5A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" name="Google Shape;191;p4"/>
              <p:cNvCxnSpPr/>
              <p:nvPr/>
            </p:nvCxnSpPr>
            <p:spPr>
              <a:xfrm>
                <a:off x="5410200" y="2624328"/>
                <a:ext cx="457200" cy="0"/>
              </a:xfrm>
              <a:prstGeom prst="straightConnector1">
                <a:avLst/>
              </a:prstGeom>
              <a:noFill/>
              <a:ln w="1587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92;p4"/>
              <p:cNvCxnSpPr/>
              <p:nvPr/>
            </p:nvCxnSpPr>
            <p:spPr>
              <a:xfrm>
                <a:off x="4411436" y="4019550"/>
                <a:ext cx="178852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94" name="Google Shape;194;p4"/>
              <p:cNvCxnSpPr/>
              <p:nvPr/>
            </p:nvCxnSpPr>
            <p:spPr>
              <a:xfrm>
                <a:off x="2667000" y="3856892"/>
                <a:ext cx="1143000" cy="29308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95" name="Google Shape;195;p4"/>
              <p:cNvCxnSpPr>
                <a:cxnSpLocks/>
              </p:cNvCxnSpPr>
              <p:nvPr/>
            </p:nvCxnSpPr>
            <p:spPr>
              <a:xfrm flipV="1">
                <a:off x="2843151" y="3771901"/>
                <a:ext cx="750" cy="247649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98" name="Google Shape;198;p4"/>
              <p:cNvCxnSpPr/>
              <p:nvPr/>
            </p:nvCxnSpPr>
            <p:spPr>
              <a:xfrm>
                <a:off x="6400800" y="1719072"/>
                <a:ext cx="737616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4"/>
              <p:cNvCxnSpPr>
                <a:cxnSpLocks/>
              </p:cNvCxnSpPr>
              <p:nvPr/>
            </p:nvCxnSpPr>
            <p:spPr>
              <a:xfrm>
                <a:off x="4639223" y="1719072"/>
                <a:ext cx="1619844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4"/>
              <p:cNvCxnSpPr/>
              <p:nvPr/>
            </p:nvCxnSpPr>
            <p:spPr>
              <a:xfrm rot="10800000">
                <a:off x="4533170" y="304800"/>
                <a:ext cx="10696" cy="19050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01" name="Google Shape;201;p4"/>
              <p:cNvSpPr/>
              <p:nvPr/>
            </p:nvSpPr>
            <p:spPr>
              <a:xfrm>
                <a:off x="5334000" y="866220"/>
                <a:ext cx="303276" cy="838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5291973" y="1747915"/>
                <a:ext cx="303276" cy="38568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5345723" y="659423"/>
                <a:ext cx="140677" cy="254977"/>
              </a:xfrm>
              <a:custGeom>
                <a:avLst/>
                <a:gdLst/>
                <a:ahLst/>
                <a:cxnLst/>
                <a:rect l="l" t="t" r="r" b="b"/>
                <a:pathLst>
                  <a:path w="140677" h="254977" extrusionOk="0">
                    <a:moveTo>
                      <a:pt x="17585" y="0"/>
                    </a:moveTo>
                    <a:lnTo>
                      <a:pt x="140677" y="61546"/>
                    </a:lnTo>
                    <a:lnTo>
                      <a:pt x="123092" y="254977"/>
                    </a:lnTo>
                    <a:lnTo>
                      <a:pt x="0" y="228600"/>
                    </a:lnTo>
                    <a:lnTo>
                      <a:pt x="17585" y="0"/>
                    </a:lnTo>
                    <a:close/>
                  </a:path>
                </a:pathLst>
              </a:cu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05" name="Google Shape;205;p4"/>
              <p:cNvCxnSpPr/>
              <p:nvPr/>
            </p:nvCxnSpPr>
            <p:spPr>
              <a:xfrm rot="10800000">
                <a:off x="6283316" y="858716"/>
                <a:ext cx="8706" cy="1274884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4"/>
              <p:cNvCxnSpPr/>
              <p:nvPr/>
            </p:nvCxnSpPr>
            <p:spPr>
              <a:xfrm>
                <a:off x="7210987" y="2133600"/>
                <a:ext cx="889848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4"/>
              <p:cNvCxnSpPr/>
              <p:nvPr/>
            </p:nvCxnSpPr>
            <p:spPr>
              <a:xfrm>
                <a:off x="4411436" y="4114800"/>
                <a:ext cx="160564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</p:cxnSp>
        </p:grpSp>
        <p:grpSp>
          <p:nvGrpSpPr>
            <p:cNvPr id="210" name="Google Shape;210;p4"/>
            <p:cNvGrpSpPr/>
            <p:nvPr/>
          </p:nvGrpSpPr>
          <p:grpSpPr>
            <a:xfrm>
              <a:off x="-1144480" y="1933751"/>
              <a:ext cx="253214" cy="288852"/>
              <a:chOff x="-1247642" y="6780071"/>
              <a:chExt cx="253214" cy="288852"/>
            </a:xfrm>
          </p:grpSpPr>
          <p:cxnSp>
            <p:nvCxnSpPr>
              <p:cNvPr id="212" name="Google Shape;212;p4"/>
              <p:cNvCxnSpPr/>
              <p:nvPr/>
            </p:nvCxnSpPr>
            <p:spPr>
              <a:xfrm>
                <a:off x="-1247642" y="7068923"/>
                <a:ext cx="245887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213" name="Google Shape;213;p4"/>
              <p:cNvCxnSpPr/>
              <p:nvPr/>
            </p:nvCxnSpPr>
            <p:spPr>
              <a:xfrm>
                <a:off x="-1240315" y="6780071"/>
                <a:ext cx="245887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</p:cxnSp>
        </p:grpSp>
        <p:cxnSp>
          <p:nvCxnSpPr>
            <p:cNvPr id="222" name="Google Shape;222;p4"/>
            <p:cNvCxnSpPr/>
            <p:nvPr/>
          </p:nvCxnSpPr>
          <p:spPr>
            <a:xfrm rot="10800000" flipH="1">
              <a:off x="2692533" y="5543445"/>
              <a:ext cx="0" cy="704956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223" name="Google Shape;223;p4"/>
            <p:cNvCxnSpPr/>
            <p:nvPr/>
          </p:nvCxnSpPr>
          <p:spPr>
            <a:xfrm rot="10800000">
              <a:off x="2699337" y="5049614"/>
              <a:ext cx="0" cy="448588"/>
            </a:xfrm>
            <a:prstGeom prst="straightConnector1">
              <a:avLst/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224" name="Google Shape;224;p4"/>
            <p:cNvCxnSpPr/>
            <p:nvPr/>
          </p:nvCxnSpPr>
          <p:spPr>
            <a:xfrm>
              <a:off x="2699337" y="6309360"/>
              <a:ext cx="679694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225" name="Google Shape;225;p4"/>
            <p:cNvCxnSpPr/>
            <p:nvPr/>
          </p:nvCxnSpPr>
          <p:spPr>
            <a:xfrm rot="10800000" flipH="1">
              <a:off x="3467508" y="4768847"/>
              <a:ext cx="791132" cy="6978"/>
            </a:xfrm>
            <a:prstGeom prst="straightConnector1">
              <a:avLst/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226" name="Google Shape;226;p4"/>
            <p:cNvCxnSpPr/>
            <p:nvPr/>
          </p:nvCxnSpPr>
          <p:spPr>
            <a:xfrm rot="10800000">
              <a:off x="3466822" y="4632636"/>
              <a:ext cx="0" cy="262990"/>
            </a:xfrm>
            <a:prstGeom prst="straightConnector1">
              <a:avLst/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227" name="Google Shape;227;p4"/>
            <p:cNvCxnSpPr/>
            <p:nvPr/>
          </p:nvCxnSpPr>
          <p:spPr>
            <a:xfrm>
              <a:off x="5066299" y="2517045"/>
              <a:ext cx="774696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231" name="Google Shape;231;p4"/>
            <p:cNvCxnSpPr/>
            <p:nvPr/>
          </p:nvCxnSpPr>
          <p:spPr>
            <a:xfrm>
              <a:off x="7399071" y="1378285"/>
              <a:ext cx="903681" cy="1005"/>
            </a:xfrm>
            <a:prstGeom prst="straightConnector1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2" name="Google Shape;232;p4"/>
            <p:cNvCxnSpPr/>
            <p:nvPr/>
          </p:nvCxnSpPr>
          <p:spPr>
            <a:xfrm rot="10800000">
              <a:off x="8302752" y="914400"/>
              <a:ext cx="0" cy="1611458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33" name="Google Shape;233;p4"/>
          <p:cNvCxnSpPr>
            <a:cxnSpLocks/>
          </p:cNvCxnSpPr>
          <p:nvPr/>
        </p:nvCxnSpPr>
        <p:spPr>
          <a:xfrm flipV="1">
            <a:off x="4289578" y="2376275"/>
            <a:ext cx="0" cy="73152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35" name="Google Shape;235;p4"/>
          <p:cNvCxnSpPr/>
          <p:nvPr/>
        </p:nvCxnSpPr>
        <p:spPr>
          <a:xfrm>
            <a:off x="5494069" y="2255692"/>
            <a:ext cx="560888" cy="8373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36" name="Google Shape;236;p4"/>
          <p:cNvCxnSpPr/>
          <p:nvPr/>
        </p:nvCxnSpPr>
        <p:spPr>
          <a:xfrm rot="10800000">
            <a:off x="5791255" y="2270415"/>
            <a:ext cx="0" cy="25996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37" name="Google Shape;237;p4"/>
          <p:cNvCxnSpPr/>
          <p:nvPr/>
        </p:nvCxnSpPr>
        <p:spPr>
          <a:xfrm>
            <a:off x="4615841" y="3730321"/>
            <a:ext cx="285974" cy="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38" name="Google Shape;238;p4"/>
          <p:cNvCxnSpPr>
            <a:cxnSpLocks/>
          </p:cNvCxnSpPr>
          <p:nvPr/>
        </p:nvCxnSpPr>
        <p:spPr>
          <a:xfrm flipV="1">
            <a:off x="6066729" y="1940023"/>
            <a:ext cx="0" cy="590352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238;p4">
            <a:extLst>
              <a:ext uri="{FF2B5EF4-FFF2-40B4-BE49-F238E27FC236}">
                <a16:creationId xmlns:a16="http://schemas.microsoft.com/office/drawing/2014/main" id="{701694A1-7E65-49CE-B6BB-5975E41E615E}"/>
              </a:ext>
            </a:extLst>
          </p:cNvPr>
          <p:cNvCxnSpPr>
            <a:cxnSpLocks/>
          </p:cNvCxnSpPr>
          <p:nvPr/>
        </p:nvCxnSpPr>
        <p:spPr>
          <a:xfrm>
            <a:off x="6064907" y="2530375"/>
            <a:ext cx="0" cy="228941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71" name="Google Shape;230;p4">
            <a:extLst>
              <a:ext uri="{FF2B5EF4-FFF2-40B4-BE49-F238E27FC236}">
                <a16:creationId xmlns:a16="http://schemas.microsoft.com/office/drawing/2014/main" id="{C04575E2-59BC-4A22-B47E-3DC4A7A3874B}"/>
              </a:ext>
            </a:extLst>
          </p:cNvPr>
          <p:cNvCxnSpPr>
            <a:cxnSpLocks/>
          </p:cNvCxnSpPr>
          <p:nvPr/>
        </p:nvCxnSpPr>
        <p:spPr>
          <a:xfrm>
            <a:off x="6654034" y="1994825"/>
            <a:ext cx="0" cy="45720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80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A1716CCB-EEDB-4D3D-B149-283839D58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238693" y="3180243"/>
            <a:ext cx="111615" cy="234147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174453D0-EA12-431C-9EC4-3FADE7581C4B}"/>
              </a:ext>
            </a:extLst>
          </p:cNvPr>
          <p:cNvSpPr txBox="1"/>
          <p:nvPr/>
        </p:nvSpPr>
        <p:spPr>
          <a:xfrm>
            <a:off x="353951" y="3116818"/>
            <a:ext cx="57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Traffic Signal </a:t>
            </a:r>
          </a:p>
          <a:p>
            <a:r>
              <a:rPr lang="en-US" sz="600" dirty="0"/>
              <a:t>Future</a:t>
            </a:r>
          </a:p>
        </p:txBody>
      </p:sp>
      <p:cxnSp>
        <p:nvCxnSpPr>
          <p:cNvPr id="89" name="Google Shape;182;p4"/>
          <p:cNvCxnSpPr/>
          <p:nvPr/>
        </p:nvCxnSpPr>
        <p:spPr>
          <a:xfrm flipV="1">
            <a:off x="6262688" y="3121414"/>
            <a:ext cx="1005840" cy="0"/>
          </a:xfrm>
          <a:prstGeom prst="straightConnector1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91" name="Google Shape;182;p4"/>
          <p:cNvCxnSpPr/>
          <p:nvPr/>
        </p:nvCxnSpPr>
        <p:spPr>
          <a:xfrm rot="5400000" flipV="1">
            <a:off x="7049929" y="2213652"/>
            <a:ext cx="548640" cy="0"/>
          </a:xfrm>
          <a:prstGeom prst="straightConnector1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1" name="Oval 100"/>
          <p:cNvSpPr/>
          <p:nvPr/>
        </p:nvSpPr>
        <p:spPr>
          <a:xfrm>
            <a:off x="4976188" y="3206799"/>
            <a:ext cx="138334" cy="12624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1</a:t>
            </a:r>
          </a:p>
        </p:txBody>
      </p:sp>
      <p:sp>
        <p:nvSpPr>
          <p:cNvPr id="102" name="Oval 101"/>
          <p:cNvSpPr/>
          <p:nvPr/>
        </p:nvSpPr>
        <p:spPr>
          <a:xfrm>
            <a:off x="6691076" y="3061783"/>
            <a:ext cx="138334" cy="12624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2</a:t>
            </a:r>
          </a:p>
        </p:txBody>
      </p:sp>
      <p:sp>
        <p:nvSpPr>
          <p:cNvPr id="103" name="Oval 102"/>
          <p:cNvSpPr/>
          <p:nvPr/>
        </p:nvSpPr>
        <p:spPr>
          <a:xfrm>
            <a:off x="3932869" y="3036216"/>
            <a:ext cx="138334" cy="12624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>
                <a:hlinkClick r:id="rId5" action="ppaction://hlinksldjump"/>
              </a:rPr>
              <a:t>3</a:t>
            </a:r>
            <a:endParaRPr lang="en-US" sz="600" dirty="0"/>
          </a:p>
        </p:txBody>
      </p:sp>
      <p:sp>
        <p:nvSpPr>
          <p:cNvPr id="104" name="Oval 103"/>
          <p:cNvSpPr/>
          <p:nvPr/>
        </p:nvSpPr>
        <p:spPr>
          <a:xfrm>
            <a:off x="3921859" y="3608760"/>
            <a:ext cx="138334" cy="12624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>
                <a:hlinkClick r:id="rId5" action="ppaction://hlinksldjump"/>
              </a:rPr>
              <a:t>6</a:t>
            </a:r>
            <a:endParaRPr lang="en-US" sz="600" dirty="0"/>
          </a:p>
        </p:txBody>
      </p:sp>
      <p:sp>
        <p:nvSpPr>
          <p:cNvPr id="105" name="Oval 104"/>
          <p:cNvSpPr/>
          <p:nvPr/>
        </p:nvSpPr>
        <p:spPr>
          <a:xfrm>
            <a:off x="4677811" y="3574475"/>
            <a:ext cx="138334" cy="12624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5</a:t>
            </a:r>
          </a:p>
        </p:txBody>
      </p:sp>
      <p:sp>
        <p:nvSpPr>
          <p:cNvPr id="106" name="Oval 105"/>
          <p:cNvSpPr/>
          <p:nvPr/>
        </p:nvSpPr>
        <p:spPr>
          <a:xfrm>
            <a:off x="4241700" y="2553352"/>
            <a:ext cx="138334" cy="12624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>
                <a:hlinkClick r:id="rId5" action="ppaction://hlinksldjump"/>
              </a:rPr>
              <a:t>4</a:t>
            </a:r>
            <a:endParaRPr lang="en-US" sz="600" dirty="0"/>
          </a:p>
        </p:txBody>
      </p:sp>
      <p:sp>
        <p:nvSpPr>
          <p:cNvPr id="108" name="Oval 107"/>
          <p:cNvSpPr/>
          <p:nvPr/>
        </p:nvSpPr>
        <p:spPr>
          <a:xfrm>
            <a:off x="6096589" y="2581721"/>
            <a:ext cx="138334" cy="12624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7</a:t>
            </a:r>
          </a:p>
        </p:txBody>
      </p:sp>
      <p:cxnSp>
        <p:nvCxnSpPr>
          <p:cNvPr id="110" name="Google Shape;182;p4"/>
          <p:cNvCxnSpPr/>
          <p:nvPr/>
        </p:nvCxnSpPr>
        <p:spPr>
          <a:xfrm flipV="1">
            <a:off x="4919798" y="2530375"/>
            <a:ext cx="548640" cy="0"/>
          </a:xfrm>
          <a:prstGeom prst="straightConnector1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9" name="Oval 108"/>
          <p:cNvSpPr/>
          <p:nvPr/>
        </p:nvSpPr>
        <p:spPr>
          <a:xfrm>
            <a:off x="5114082" y="2446637"/>
            <a:ext cx="138334" cy="12624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8</a:t>
            </a:r>
          </a:p>
        </p:txBody>
      </p:sp>
      <p:sp>
        <p:nvSpPr>
          <p:cNvPr id="111" name="Oval 110"/>
          <p:cNvSpPr/>
          <p:nvPr/>
        </p:nvSpPr>
        <p:spPr>
          <a:xfrm>
            <a:off x="5128431" y="1845586"/>
            <a:ext cx="138334" cy="12624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9</a:t>
            </a:r>
          </a:p>
        </p:txBody>
      </p:sp>
      <p:sp>
        <p:nvSpPr>
          <p:cNvPr id="112" name="Oval 111"/>
          <p:cNvSpPr/>
          <p:nvPr/>
        </p:nvSpPr>
        <p:spPr>
          <a:xfrm>
            <a:off x="3038142" y="3457209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10</a:t>
            </a:r>
          </a:p>
        </p:txBody>
      </p:sp>
      <p:sp>
        <p:nvSpPr>
          <p:cNvPr id="113" name="Oval 112"/>
          <p:cNvSpPr/>
          <p:nvPr/>
        </p:nvSpPr>
        <p:spPr>
          <a:xfrm>
            <a:off x="3044548" y="4044656"/>
            <a:ext cx="159166" cy="15155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>
                <a:hlinkClick r:id="rId5" action="ppaction://hlinksldjump"/>
              </a:rPr>
              <a:t>11</a:t>
            </a:r>
            <a:endParaRPr lang="en-US" sz="600" dirty="0"/>
          </a:p>
        </p:txBody>
      </p:sp>
      <p:sp>
        <p:nvSpPr>
          <p:cNvPr id="114" name="Oval 113"/>
          <p:cNvSpPr/>
          <p:nvPr/>
        </p:nvSpPr>
        <p:spPr>
          <a:xfrm>
            <a:off x="3044548" y="4556327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12</a:t>
            </a:r>
          </a:p>
        </p:txBody>
      </p:sp>
      <p:sp>
        <p:nvSpPr>
          <p:cNvPr id="116" name="Oval 115"/>
          <p:cNvSpPr/>
          <p:nvPr/>
        </p:nvSpPr>
        <p:spPr>
          <a:xfrm>
            <a:off x="5587959" y="2188289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14</a:t>
            </a:r>
          </a:p>
        </p:txBody>
      </p:sp>
      <p:sp>
        <p:nvSpPr>
          <p:cNvPr id="117" name="Oval 116"/>
          <p:cNvSpPr/>
          <p:nvPr/>
        </p:nvSpPr>
        <p:spPr>
          <a:xfrm>
            <a:off x="5815786" y="2322489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18</a:t>
            </a:r>
          </a:p>
        </p:txBody>
      </p:sp>
      <p:cxnSp>
        <p:nvCxnSpPr>
          <p:cNvPr id="119" name="Google Shape;227;p4"/>
          <p:cNvCxnSpPr/>
          <p:nvPr/>
        </p:nvCxnSpPr>
        <p:spPr>
          <a:xfrm>
            <a:off x="3569939" y="1941327"/>
            <a:ext cx="27432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18" name="Oval 117"/>
          <p:cNvSpPr/>
          <p:nvPr/>
        </p:nvSpPr>
        <p:spPr>
          <a:xfrm>
            <a:off x="3621447" y="1841039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19</a:t>
            </a:r>
          </a:p>
        </p:txBody>
      </p:sp>
      <p:sp>
        <p:nvSpPr>
          <p:cNvPr id="120" name="Oval 119"/>
          <p:cNvSpPr/>
          <p:nvPr/>
        </p:nvSpPr>
        <p:spPr>
          <a:xfrm>
            <a:off x="5528123" y="2877613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16</a:t>
            </a:r>
          </a:p>
        </p:txBody>
      </p:sp>
      <p:sp>
        <p:nvSpPr>
          <p:cNvPr id="121" name="Oval 120"/>
          <p:cNvSpPr/>
          <p:nvPr/>
        </p:nvSpPr>
        <p:spPr>
          <a:xfrm>
            <a:off x="3304536" y="4811219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15</a:t>
            </a:r>
          </a:p>
        </p:txBody>
      </p:sp>
      <p:sp>
        <p:nvSpPr>
          <p:cNvPr id="122" name="Oval 121"/>
          <p:cNvSpPr/>
          <p:nvPr/>
        </p:nvSpPr>
        <p:spPr>
          <a:xfrm>
            <a:off x="6586843" y="2135366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17</a:t>
            </a:r>
          </a:p>
        </p:txBody>
      </p:sp>
      <p:cxnSp>
        <p:nvCxnSpPr>
          <p:cNvPr id="123" name="Google Shape;205;p4"/>
          <p:cNvCxnSpPr/>
          <p:nvPr/>
        </p:nvCxnSpPr>
        <p:spPr>
          <a:xfrm rot="10800000">
            <a:off x="6636198" y="1045951"/>
            <a:ext cx="5978" cy="875455"/>
          </a:xfrm>
          <a:prstGeom prst="straightConnector1">
            <a:avLst/>
          </a:pr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Oval 123"/>
          <p:cNvSpPr/>
          <p:nvPr/>
        </p:nvSpPr>
        <p:spPr>
          <a:xfrm>
            <a:off x="3513670" y="3645618"/>
            <a:ext cx="159166" cy="15155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>
                <a:hlinkClick r:id="rId5" action="ppaction://hlinksldjump"/>
              </a:rPr>
              <a:t>21</a:t>
            </a:r>
            <a:endParaRPr lang="en-US" sz="600" dirty="0"/>
          </a:p>
        </p:txBody>
      </p:sp>
      <p:cxnSp>
        <p:nvCxnSpPr>
          <p:cNvPr id="125" name="Google Shape;222;p4"/>
          <p:cNvCxnSpPr/>
          <p:nvPr/>
        </p:nvCxnSpPr>
        <p:spPr>
          <a:xfrm rot="10800000" flipH="1">
            <a:off x="3691242" y="3894205"/>
            <a:ext cx="0" cy="36576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26" name="Google Shape;222;p4"/>
          <p:cNvCxnSpPr/>
          <p:nvPr/>
        </p:nvCxnSpPr>
        <p:spPr>
          <a:xfrm rot="10800000" flipH="1">
            <a:off x="3703942" y="4339975"/>
            <a:ext cx="0" cy="54864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27" name="Oval 126"/>
          <p:cNvSpPr/>
          <p:nvPr/>
        </p:nvSpPr>
        <p:spPr>
          <a:xfrm>
            <a:off x="3622747" y="4403195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23</a:t>
            </a:r>
          </a:p>
        </p:txBody>
      </p:sp>
      <p:sp>
        <p:nvSpPr>
          <p:cNvPr id="128" name="Oval 127"/>
          <p:cNvSpPr/>
          <p:nvPr/>
        </p:nvSpPr>
        <p:spPr>
          <a:xfrm>
            <a:off x="3614211" y="3982298"/>
            <a:ext cx="159166" cy="1515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22</a:t>
            </a:r>
          </a:p>
        </p:txBody>
      </p:sp>
      <p:cxnSp>
        <p:nvCxnSpPr>
          <p:cNvPr id="129" name="Google Shape;222;p4"/>
          <p:cNvCxnSpPr/>
          <p:nvPr/>
        </p:nvCxnSpPr>
        <p:spPr>
          <a:xfrm rot="10800000" flipH="1">
            <a:off x="4290104" y="3173298"/>
            <a:ext cx="0" cy="4572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32" name="Oval 131"/>
          <p:cNvSpPr/>
          <p:nvPr/>
        </p:nvSpPr>
        <p:spPr>
          <a:xfrm>
            <a:off x="4204323" y="3309579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24</a:t>
            </a:r>
          </a:p>
        </p:txBody>
      </p:sp>
      <p:cxnSp>
        <p:nvCxnSpPr>
          <p:cNvPr id="133" name="Google Shape;222;p4"/>
          <p:cNvCxnSpPr/>
          <p:nvPr/>
        </p:nvCxnSpPr>
        <p:spPr>
          <a:xfrm rot="10800000" flipH="1">
            <a:off x="4277404" y="4067378"/>
            <a:ext cx="0" cy="27432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35" name="Oval 134"/>
          <p:cNvSpPr/>
          <p:nvPr/>
        </p:nvSpPr>
        <p:spPr>
          <a:xfrm>
            <a:off x="4197820" y="4127935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25</a:t>
            </a:r>
          </a:p>
        </p:txBody>
      </p:sp>
      <p:cxnSp>
        <p:nvCxnSpPr>
          <p:cNvPr id="136" name="Google Shape;222;p4"/>
          <p:cNvCxnSpPr/>
          <p:nvPr/>
        </p:nvCxnSpPr>
        <p:spPr>
          <a:xfrm rot="10800000" flipH="1">
            <a:off x="5479407" y="4332468"/>
            <a:ext cx="0" cy="182880"/>
          </a:xfrm>
          <a:prstGeom prst="straightConnector1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37" name="Google Shape;227;p4"/>
          <p:cNvCxnSpPr/>
          <p:nvPr/>
        </p:nvCxnSpPr>
        <p:spPr>
          <a:xfrm>
            <a:off x="5504409" y="4312936"/>
            <a:ext cx="182880" cy="0"/>
          </a:xfrm>
          <a:prstGeom prst="straightConnector1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38" name="Oval 137"/>
          <p:cNvSpPr/>
          <p:nvPr/>
        </p:nvSpPr>
        <p:spPr>
          <a:xfrm>
            <a:off x="5504442" y="4119887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26</a:t>
            </a:r>
          </a:p>
        </p:txBody>
      </p:sp>
      <p:sp>
        <p:nvSpPr>
          <p:cNvPr id="139" name="Oval 138"/>
          <p:cNvSpPr/>
          <p:nvPr/>
        </p:nvSpPr>
        <p:spPr>
          <a:xfrm>
            <a:off x="5280387" y="4339975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27</a:t>
            </a:r>
          </a:p>
        </p:txBody>
      </p:sp>
      <p:cxnSp>
        <p:nvCxnSpPr>
          <p:cNvPr id="140" name="Google Shape;227;p4"/>
          <p:cNvCxnSpPr/>
          <p:nvPr/>
        </p:nvCxnSpPr>
        <p:spPr>
          <a:xfrm>
            <a:off x="6552553" y="4312936"/>
            <a:ext cx="91440" cy="0"/>
          </a:xfrm>
          <a:prstGeom prst="straightConnector1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41" name="Google Shape;182;p4"/>
          <p:cNvCxnSpPr/>
          <p:nvPr/>
        </p:nvCxnSpPr>
        <p:spPr>
          <a:xfrm rot="5400000" flipV="1">
            <a:off x="6538318" y="4138792"/>
            <a:ext cx="274320" cy="0"/>
          </a:xfrm>
          <a:prstGeom prst="straightConnector1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15" name="Oval 114"/>
          <p:cNvSpPr/>
          <p:nvPr/>
        </p:nvSpPr>
        <p:spPr>
          <a:xfrm>
            <a:off x="6687213" y="4048636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13</a:t>
            </a:r>
          </a:p>
        </p:txBody>
      </p:sp>
      <p:sp>
        <p:nvSpPr>
          <p:cNvPr id="145" name="Oval 144"/>
          <p:cNvSpPr/>
          <p:nvPr/>
        </p:nvSpPr>
        <p:spPr>
          <a:xfrm>
            <a:off x="6532680" y="4347436"/>
            <a:ext cx="139718" cy="13200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28</a:t>
            </a:r>
          </a:p>
        </p:txBody>
      </p:sp>
      <p:sp>
        <p:nvSpPr>
          <p:cNvPr id="146" name="Oval 145"/>
          <p:cNvSpPr/>
          <p:nvPr/>
        </p:nvSpPr>
        <p:spPr>
          <a:xfrm>
            <a:off x="7232803" y="2121818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29</a:t>
            </a:r>
          </a:p>
        </p:txBody>
      </p:sp>
      <p:pic>
        <p:nvPicPr>
          <p:cNvPr id="147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60B30A22-D3CF-4EAB-BBF6-1821FE665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3943631" y="1805268"/>
            <a:ext cx="70935" cy="163783"/>
          </a:xfrm>
          <a:prstGeom prst="rect">
            <a:avLst/>
          </a:prstGeom>
          <a:noFill/>
          <a:ln w="317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C717BEA0-58B6-4FA0-8A6C-3F0315CA9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5727122" y="2537955"/>
            <a:ext cx="52745" cy="121786"/>
          </a:xfrm>
          <a:prstGeom prst="rect">
            <a:avLst/>
          </a:prstGeom>
          <a:noFill/>
          <a:ln w="317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C717BEA0-58B6-4FA0-8A6C-3F0315CA9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3777060" y="4586092"/>
            <a:ext cx="52745" cy="121786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C717BEA0-58B6-4FA0-8A6C-3F0315CA9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6024527" y="4242324"/>
            <a:ext cx="52745" cy="121786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C717BEA0-58B6-4FA0-8A6C-3F0315CA9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6245486" y="4242991"/>
            <a:ext cx="52745" cy="121786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C717BEA0-58B6-4FA0-8A6C-3F0315CA9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7187566" y="4269941"/>
            <a:ext cx="52745" cy="121786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C717BEA0-58B6-4FA0-8A6C-3F0315CA9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5585955" y="3077095"/>
            <a:ext cx="52745" cy="121786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Oval 159"/>
          <p:cNvSpPr/>
          <p:nvPr/>
        </p:nvSpPr>
        <p:spPr>
          <a:xfrm>
            <a:off x="3900455" y="4571209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35</a:t>
            </a:r>
          </a:p>
        </p:txBody>
      </p:sp>
      <p:sp>
        <p:nvSpPr>
          <p:cNvPr id="251" name="Oval 250"/>
          <p:cNvSpPr/>
          <p:nvPr/>
        </p:nvSpPr>
        <p:spPr>
          <a:xfrm>
            <a:off x="3900455" y="1578760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30</a:t>
            </a:r>
          </a:p>
        </p:txBody>
      </p:sp>
      <p:sp>
        <p:nvSpPr>
          <p:cNvPr id="252" name="Oval 251"/>
          <p:cNvSpPr/>
          <p:nvPr/>
        </p:nvSpPr>
        <p:spPr>
          <a:xfrm>
            <a:off x="5962347" y="4026182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32</a:t>
            </a:r>
          </a:p>
        </p:txBody>
      </p:sp>
      <p:sp>
        <p:nvSpPr>
          <p:cNvPr id="253" name="Oval 252"/>
          <p:cNvSpPr/>
          <p:nvPr/>
        </p:nvSpPr>
        <p:spPr>
          <a:xfrm>
            <a:off x="6178603" y="4022361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31</a:t>
            </a:r>
          </a:p>
        </p:txBody>
      </p:sp>
      <p:sp>
        <p:nvSpPr>
          <p:cNvPr id="254" name="Oval 253"/>
          <p:cNvSpPr/>
          <p:nvPr/>
        </p:nvSpPr>
        <p:spPr>
          <a:xfrm>
            <a:off x="7133383" y="4003825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33</a:t>
            </a:r>
          </a:p>
        </p:txBody>
      </p:sp>
      <p:sp>
        <p:nvSpPr>
          <p:cNvPr id="255" name="Oval 254"/>
          <p:cNvSpPr/>
          <p:nvPr/>
        </p:nvSpPr>
        <p:spPr>
          <a:xfrm>
            <a:off x="5566135" y="2583656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34</a:t>
            </a:r>
          </a:p>
        </p:txBody>
      </p:sp>
      <p:pic>
        <p:nvPicPr>
          <p:cNvPr id="256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C717BEA0-58B6-4FA0-8A6C-3F0315CA9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2473448" y="3081364"/>
            <a:ext cx="52745" cy="121786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" name="Oval 258"/>
          <p:cNvSpPr/>
          <p:nvPr/>
        </p:nvSpPr>
        <p:spPr>
          <a:xfrm>
            <a:off x="2420237" y="2857116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36</a:t>
            </a:r>
          </a:p>
        </p:txBody>
      </p:sp>
      <p:pic>
        <p:nvPicPr>
          <p:cNvPr id="260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C717BEA0-58B6-4FA0-8A6C-3F0315CA9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4690874" y="4252043"/>
            <a:ext cx="52745" cy="121786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" name="Oval 268"/>
          <p:cNvSpPr/>
          <p:nvPr/>
        </p:nvSpPr>
        <p:spPr>
          <a:xfrm>
            <a:off x="4642067" y="4048636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37</a:t>
            </a:r>
          </a:p>
        </p:txBody>
      </p:sp>
      <p:cxnSp>
        <p:nvCxnSpPr>
          <p:cNvPr id="271" name="Google Shape;182;p4"/>
          <p:cNvCxnSpPr/>
          <p:nvPr/>
        </p:nvCxnSpPr>
        <p:spPr>
          <a:xfrm flipV="1">
            <a:off x="243679" y="1252703"/>
            <a:ext cx="182880" cy="0"/>
          </a:xfrm>
          <a:prstGeom prst="straightConnector1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272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A1716CCB-EEDB-4D3D-B149-283839D58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238903" y="2392647"/>
            <a:ext cx="111615" cy="234147"/>
          </a:xfrm>
          <a:prstGeom prst="rect">
            <a:avLst/>
          </a:prstGeom>
          <a:noFill/>
          <a:ln w="317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174453D0-EA12-431C-9EC4-3FADE7581C4B}"/>
              </a:ext>
            </a:extLst>
          </p:cNvPr>
          <p:cNvSpPr txBox="1"/>
          <p:nvPr/>
        </p:nvSpPr>
        <p:spPr>
          <a:xfrm>
            <a:off x="345181" y="2353543"/>
            <a:ext cx="57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Traffic Signal </a:t>
            </a:r>
          </a:p>
          <a:p>
            <a:r>
              <a:rPr lang="en-US" sz="600" dirty="0"/>
              <a:t>Completed</a:t>
            </a:r>
          </a:p>
        </p:txBody>
      </p:sp>
      <p:pic>
        <p:nvPicPr>
          <p:cNvPr id="275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A1716CCB-EEDB-4D3D-B149-283839D58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241007" y="2785547"/>
            <a:ext cx="111615" cy="234147"/>
          </a:xfrm>
          <a:prstGeom prst="rect">
            <a:avLst/>
          </a:prstGeom>
          <a:noFill/>
          <a:ln w="317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174453D0-EA12-431C-9EC4-3FADE7581C4B}"/>
              </a:ext>
            </a:extLst>
          </p:cNvPr>
          <p:cNvSpPr txBox="1"/>
          <p:nvPr/>
        </p:nvSpPr>
        <p:spPr>
          <a:xfrm>
            <a:off x="382525" y="2717827"/>
            <a:ext cx="57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Traffic Signal </a:t>
            </a:r>
          </a:p>
          <a:p>
            <a:r>
              <a:rPr lang="en-US" sz="600" dirty="0"/>
              <a:t>Active</a:t>
            </a:r>
          </a:p>
        </p:txBody>
      </p:sp>
      <p:cxnSp>
        <p:nvCxnSpPr>
          <p:cNvPr id="130" name="Google Shape;227;p4"/>
          <p:cNvCxnSpPr/>
          <p:nvPr/>
        </p:nvCxnSpPr>
        <p:spPr>
          <a:xfrm>
            <a:off x="237062" y="1964235"/>
            <a:ext cx="186479" cy="0"/>
          </a:xfrm>
          <a:prstGeom prst="straightConnector1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31" name="Title 1"/>
          <p:cNvSpPr txBox="1">
            <a:spLocks/>
          </p:cNvSpPr>
          <p:nvPr/>
        </p:nvSpPr>
        <p:spPr bwMode="auto">
          <a:xfrm>
            <a:off x="430696" y="304800"/>
            <a:ext cx="7627454" cy="24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chemeClr val="tx1"/>
                </a:solidFill>
                <a:latin typeface="Trajan Pro"/>
                <a:ea typeface="+mj-ea"/>
                <a:cs typeface="Trajan Pro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en-US" b="1" dirty="0"/>
              <a:t>Transportation IIP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043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0" y="57150"/>
            <a:ext cx="6629400" cy="3276600"/>
          </a:xfrm>
        </p:spPr>
        <p:txBody>
          <a:bodyPr/>
          <a:lstStyle/>
          <a:p>
            <a:pPr marL="1017270" lvl="1" indent="-742950" algn="ctr">
              <a:buNone/>
            </a:pPr>
            <a:endParaRPr lang="en-US" sz="3200" dirty="0"/>
          </a:p>
          <a:p>
            <a:pPr marL="1017270" lvl="1" indent="-742950" algn="ctr">
              <a:buNone/>
            </a:pPr>
            <a:endParaRPr lang="en-US" sz="4800" dirty="0">
              <a:latin typeface="Trajan Pro"/>
            </a:endParaRPr>
          </a:p>
          <a:p>
            <a:pPr marL="1017270" lvl="1" indent="-742950" algn="ctr">
              <a:buNone/>
            </a:pPr>
            <a:r>
              <a:rPr lang="en-US" sz="3600" dirty="0">
                <a:latin typeface="Trajan Pro"/>
              </a:rPr>
              <a:t>3. Introduce Construction Sales Tax Offset</a:t>
            </a:r>
          </a:p>
          <a:p>
            <a:pPr marL="1017270" lvl="1" indent="-74295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4A0B-01FB-41C0-A421-96E3C8756D3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02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035" y="0"/>
            <a:ext cx="7407965" cy="857250"/>
          </a:xfrm>
        </p:spPr>
        <p:txBody>
          <a:bodyPr/>
          <a:lstStyle/>
          <a:p>
            <a:r>
              <a:rPr lang="en-US" b="1" dirty="0"/>
              <a:t>QC’s Dedicated 2% Construction Sales 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845698"/>
            <a:ext cx="6634418" cy="3921566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/>
              <a:t>Background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Enacted by the Town Council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Effective Date: September 2005</a:t>
            </a:r>
            <a:endParaRPr lang="en-US" sz="2000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/>
              <a:t>Purpose:  </a:t>
            </a:r>
            <a:r>
              <a:rPr lang="en-US" sz="2000" dirty="0"/>
              <a:t>“To pay for growth-related service needs</a:t>
            </a:r>
            <a:r>
              <a:rPr lang="en-US" sz="2000" b="0" dirty="0"/>
              <a:t> of the community”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Since Inception, the Tax has been Used for New Roads because the Town is Not Eligible to Receive Funding  for Roads from the Maricopa County Voter Approved Gas Tax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/>
              <a:t>December 2022:  Resolution 1506-22 Approved Initiating a Review of </a:t>
            </a:r>
            <a:r>
              <a:rPr lang="en-US" sz="2000" dirty="0"/>
              <a:t>Using</a:t>
            </a:r>
            <a:r>
              <a:rPr lang="en-US" sz="2000" b="0" dirty="0"/>
              <a:t> for the Tax for Other Infrastructure </a:t>
            </a:r>
            <a:endParaRPr lang="en-US" sz="1800" b="0" dirty="0"/>
          </a:p>
          <a:p>
            <a:pPr marL="114300" indent="0">
              <a:buNone/>
            </a:pPr>
            <a:endParaRPr lang="en-US" sz="1600" b="0" dirty="0"/>
          </a:p>
          <a:p>
            <a:pPr marL="114300" indent="0">
              <a:buNone/>
            </a:pPr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4A0B-01FB-41C0-A421-96E3C8756D3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68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11552"/>
            <a:ext cx="7407965" cy="857250"/>
          </a:xfrm>
        </p:spPr>
        <p:txBody>
          <a:bodyPr/>
          <a:lstStyle/>
          <a:p>
            <a:r>
              <a:rPr lang="en-US" sz="2400" b="1" dirty="0"/>
              <a:t>QC’s Dedicated 2% Sales Tax Reduces Impact Fees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868363"/>
            <a:ext cx="7255565" cy="20308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Effective August 1, 2014, the Revenues from a Tax Rate in Excess of the Town’s Standard Tax Rate Must Be Used to Reduce the Amount Collected from Impact Fees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QC’s Standard Sales Tax Rate:  2.25%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Construction Sales Tax Rate:  4.25% (+2% Dedicated Tax)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It is a Direct Reduction from the Project Costs Used to Calculate Development Impact Fees</a:t>
            </a:r>
            <a:endParaRPr lang="en-US" sz="2000" b="0" dirty="0"/>
          </a:p>
          <a:p>
            <a:pPr>
              <a:buFont typeface="Wingdings" panose="05000000000000000000" pitchFamily="2" charset="2"/>
              <a:buChar char="§"/>
            </a:pPr>
            <a:endParaRPr lang="en-US" sz="2000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2% Dedicated Sales Tax + Development Impact Fees = Growth IIP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endParaRPr lang="en-US" sz="16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9068" y="4869656"/>
            <a:ext cx="381004" cy="273844"/>
          </a:xfrm>
        </p:spPr>
        <p:txBody>
          <a:bodyPr/>
          <a:lstStyle/>
          <a:p>
            <a:fld id="{819B4A0B-01FB-41C0-A421-96E3C8756D36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736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364" y="-67118"/>
            <a:ext cx="7086600" cy="857250"/>
          </a:xfrm>
        </p:spPr>
        <p:txBody>
          <a:bodyPr/>
          <a:lstStyle/>
          <a:p>
            <a:r>
              <a:rPr lang="en-US" b="1" dirty="0"/>
              <a:t>2% Construction Sales Tax Projections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790132"/>
            <a:ext cx="6781800" cy="422001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Challenges with Projections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Corelates to Land Use Development Projections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Inflation Estimates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Construction Activity on State Land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Current Fee Study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10-Year Estimate: $23.9M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Cumulative Actuals-to-Date: $65.6M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Proposed Fee Study (Draft)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10-Year Estimate:  ~$145M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Amount From LGES: ~$30M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Pending:  Reduction Allocation to the 4 Impact Fees</a:t>
            </a:r>
            <a:endParaRPr lang="en-US" sz="1600" dirty="0"/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868450"/>
            <a:ext cx="381000" cy="273844"/>
          </a:xfrm>
        </p:spPr>
        <p:txBody>
          <a:bodyPr/>
          <a:lstStyle/>
          <a:p>
            <a:fld id="{819B4A0B-01FB-41C0-A421-96E3C8756D36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632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17" y="0"/>
            <a:ext cx="9037983" cy="857250"/>
          </a:xfrm>
        </p:spPr>
        <p:txBody>
          <a:bodyPr/>
          <a:lstStyle/>
          <a:p>
            <a:r>
              <a:rPr lang="en-US" sz="2400" b="1" dirty="0">
                <a:latin typeface="Trajan Pro" panose="02020502050506020301" pitchFamily="18" charset="0"/>
              </a:rPr>
              <a:t>Dedicated 2% Construction Sales Tax</a:t>
            </a:r>
            <a:br>
              <a:rPr lang="en-US" sz="2400" b="1" dirty="0">
                <a:latin typeface="Trajan Pro" panose="02020502050506020301" pitchFamily="18" charset="0"/>
              </a:rPr>
            </a:br>
            <a:r>
              <a:rPr lang="en-US" sz="2400" b="1" dirty="0">
                <a:latin typeface="Trajan Pro" panose="02020502050506020301" pitchFamily="18" charset="0"/>
              </a:rPr>
              <a:t>10-Year Estimate:  ~$145M </a:t>
            </a:r>
            <a:endParaRPr lang="en-US" b="1" dirty="0">
              <a:latin typeface="Trajan Pro" panose="02020502050506020301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99439" y="4869656"/>
            <a:ext cx="344561" cy="273844"/>
          </a:xfrm>
        </p:spPr>
        <p:txBody>
          <a:bodyPr/>
          <a:lstStyle/>
          <a:p>
            <a:fld id="{819B4A0B-01FB-41C0-A421-96E3C8756D36}" type="slidenum">
              <a:rPr lang="en-US" smtClean="0"/>
              <a:pPr/>
              <a:t>45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AC343B6-3B35-4679-AF10-35AA28A00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414791"/>
              </p:ext>
            </p:extLst>
          </p:nvPr>
        </p:nvGraphicFramePr>
        <p:xfrm>
          <a:off x="415788" y="882253"/>
          <a:ext cx="8418439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6691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0" y="57150"/>
            <a:ext cx="6629400" cy="3276600"/>
          </a:xfrm>
        </p:spPr>
        <p:txBody>
          <a:bodyPr/>
          <a:lstStyle/>
          <a:p>
            <a:pPr marL="1017270" lvl="1" indent="-742950" algn="ctr">
              <a:buNone/>
            </a:pPr>
            <a:endParaRPr lang="en-US" sz="3200" dirty="0"/>
          </a:p>
          <a:p>
            <a:pPr marL="1017270" lvl="1" indent="-742950" algn="ctr">
              <a:buNone/>
            </a:pPr>
            <a:endParaRPr lang="en-US" sz="4800" dirty="0">
              <a:latin typeface="Trajan Pro"/>
            </a:endParaRPr>
          </a:p>
          <a:p>
            <a:pPr marL="274320" lvl="1" indent="0" algn="ctr">
              <a:buNone/>
            </a:pPr>
            <a:r>
              <a:rPr lang="en-US" sz="3600" dirty="0">
                <a:latin typeface="Trajan Pro"/>
              </a:rPr>
              <a:t>4. Fee Calculation Example </a:t>
            </a:r>
          </a:p>
          <a:p>
            <a:pPr marL="274320" lvl="1" indent="0" algn="ctr">
              <a:buNone/>
            </a:pPr>
            <a:r>
              <a:rPr lang="en-US" sz="3600" dirty="0">
                <a:latin typeface="Trajan Pro"/>
              </a:rPr>
              <a:t>(Fire &amp; Medical)</a:t>
            </a:r>
          </a:p>
          <a:p>
            <a:pPr marL="1017270" lvl="1" indent="-74295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4A0B-01FB-41C0-A421-96E3C8756D36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94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8147"/>
            <a:ext cx="8991600" cy="857250"/>
          </a:xfrm>
        </p:spPr>
        <p:txBody>
          <a:bodyPr/>
          <a:lstStyle/>
          <a:p>
            <a:r>
              <a:rPr lang="en-US" b="1" dirty="0"/>
              <a:t>Example: Fire Development Impact Fee Calculation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868450"/>
            <a:ext cx="381000" cy="273844"/>
          </a:xfrm>
        </p:spPr>
        <p:txBody>
          <a:bodyPr/>
          <a:lstStyle/>
          <a:p>
            <a:fld id="{819B4A0B-01FB-41C0-A421-96E3C8756D36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007317"/>
              </p:ext>
            </p:extLst>
          </p:nvPr>
        </p:nvGraphicFramePr>
        <p:xfrm>
          <a:off x="762000" y="661643"/>
          <a:ext cx="7162800" cy="75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1835">
                  <a:extLst>
                    <a:ext uri="{9D8B030D-6E8A-4147-A177-3AD203B41FA5}">
                      <a16:colId xmlns:a16="http://schemas.microsoft.com/office/drawing/2014/main" val="2568265447"/>
                    </a:ext>
                  </a:extLst>
                </a:gridCol>
                <a:gridCol w="1680965">
                  <a:extLst>
                    <a:ext uri="{9D8B030D-6E8A-4147-A177-3AD203B41FA5}">
                      <a16:colId xmlns:a16="http://schemas.microsoft.com/office/drawing/2014/main" val="385749354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998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Proposed</a:t>
                      </a:r>
                      <a:r>
                        <a:rPr lang="en-US" baseline="0" dirty="0"/>
                        <a:t> IIP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$73.5M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5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3755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8147"/>
            <a:ext cx="8991600" cy="857250"/>
          </a:xfrm>
        </p:spPr>
        <p:txBody>
          <a:bodyPr/>
          <a:lstStyle/>
          <a:p>
            <a:r>
              <a:rPr lang="en-US" b="1" dirty="0"/>
              <a:t>Example: Fire Development Impact Fee Calculation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868450"/>
            <a:ext cx="381000" cy="273844"/>
          </a:xfrm>
        </p:spPr>
        <p:txBody>
          <a:bodyPr/>
          <a:lstStyle/>
          <a:p>
            <a:fld id="{819B4A0B-01FB-41C0-A421-96E3C8756D36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1616"/>
              </p:ext>
            </p:extLst>
          </p:nvPr>
        </p:nvGraphicFramePr>
        <p:xfrm>
          <a:off x="762000" y="661643"/>
          <a:ext cx="7162800" cy="112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1835">
                  <a:extLst>
                    <a:ext uri="{9D8B030D-6E8A-4147-A177-3AD203B41FA5}">
                      <a16:colId xmlns:a16="http://schemas.microsoft.com/office/drawing/2014/main" val="2568265447"/>
                    </a:ext>
                  </a:extLst>
                </a:gridCol>
                <a:gridCol w="1680965">
                  <a:extLst>
                    <a:ext uri="{9D8B030D-6E8A-4147-A177-3AD203B41FA5}">
                      <a16:colId xmlns:a16="http://schemas.microsoft.com/office/drawing/2014/main" val="385749354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998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Proposed</a:t>
                      </a:r>
                      <a:r>
                        <a:rPr lang="en-US" baseline="0" dirty="0"/>
                        <a:t> IIP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$73.5M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Less Projects Not Impact Fee</a:t>
                      </a:r>
                      <a:r>
                        <a:rPr lang="en-US" baseline="0" dirty="0"/>
                        <a:t> Eligible (Training Facilities)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($5.6M)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85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3493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8147"/>
            <a:ext cx="8991600" cy="857250"/>
          </a:xfrm>
        </p:spPr>
        <p:txBody>
          <a:bodyPr/>
          <a:lstStyle/>
          <a:p>
            <a:r>
              <a:rPr lang="en-US" b="1" dirty="0"/>
              <a:t>Example: Fire Development Impact Fee Calculation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868450"/>
            <a:ext cx="381000" cy="273844"/>
          </a:xfrm>
        </p:spPr>
        <p:txBody>
          <a:bodyPr/>
          <a:lstStyle/>
          <a:p>
            <a:fld id="{819B4A0B-01FB-41C0-A421-96E3C8756D36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027920"/>
              </p:ext>
            </p:extLst>
          </p:nvPr>
        </p:nvGraphicFramePr>
        <p:xfrm>
          <a:off x="762000" y="661643"/>
          <a:ext cx="71628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1835">
                  <a:extLst>
                    <a:ext uri="{9D8B030D-6E8A-4147-A177-3AD203B41FA5}">
                      <a16:colId xmlns:a16="http://schemas.microsoft.com/office/drawing/2014/main" val="2568265447"/>
                    </a:ext>
                  </a:extLst>
                </a:gridCol>
                <a:gridCol w="1680965">
                  <a:extLst>
                    <a:ext uri="{9D8B030D-6E8A-4147-A177-3AD203B41FA5}">
                      <a16:colId xmlns:a16="http://schemas.microsoft.com/office/drawing/2014/main" val="385749354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998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Proposed</a:t>
                      </a:r>
                      <a:r>
                        <a:rPr lang="en-US" baseline="0" dirty="0"/>
                        <a:t> IIP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$73.5M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Less Projects Not Impact Fee</a:t>
                      </a:r>
                      <a:r>
                        <a:rPr lang="en-US" baseline="0" dirty="0"/>
                        <a:t> Eligible (Training Facilities)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($5.6M)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85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  <a:r>
                        <a:rPr lang="en-US" baseline="0" dirty="0"/>
                        <a:t> to Existing / Growth 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$67.9M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501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5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4" y="590550"/>
            <a:ext cx="6629400" cy="3429000"/>
          </a:xfrm>
        </p:spPr>
        <p:txBody>
          <a:bodyPr/>
          <a:lstStyle/>
          <a:p>
            <a:pPr marL="1017270" lvl="1" indent="-742950" algn="ctr">
              <a:buNone/>
            </a:pPr>
            <a:endParaRPr lang="en-US" sz="3200" dirty="0"/>
          </a:p>
          <a:p>
            <a:pPr marL="1017270" lvl="1" indent="-742950" algn="ctr">
              <a:buNone/>
            </a:pPr>
            <a:endParaRPr lang="en-US" sz="4800" dirty="0">
              <a:latin typeface="Trajan Pro"/>
            </a:endParaRPr>
          </a:p>
          <a:p>
            <a:pPr marL="1017270" lvl="1" indent="-742950" algn="ctr">
              <a:buNone/>
            </a:pPr>
            <a:r>
              <a:rPr lang="en-US" sz="3600" i="1" dirty="0">
                <a:latin typeface="Trajan Pro"/>
              </a:rPr>
              <a:t>     Streets IIP</a:t>
            </a:r>
          </a:p>
          <a:p>
            <a:pPr marL="1017270" lvl="1" indent="-74295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4A0B-01FB-41C0-A421-96E3C8756D3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002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8147"/>
            <a:ext cx="8991600" cy="857250"/>
          </a:xfrm>
        </p:spPr>
        <p:txBody>
          <a:bodyPr/>
          <a:lstStyle/>
          <a:p>
            <a:r>
              <a:rPr lang="en-US" b="1" dirty="0"/>
              <a:t>Example: Fire Development Impact Fee Calculation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868450"/>
            <a:ext cx="381000" cy="273844"/>
          </a:xfrm>
        </p:spPr>
        <p:txBody>
          <a:bodyPr/>
          <a:lstStyle/>
          <a:p>
            <a:fld id="{819B4A0B-01FB-41C0-A421-96E3C8756D36}" type="slidenum">
              <a:rPr lang="en-US" smtClean="0"/>
              <a:pPr/>
              <a:t>50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438568"/>
              </p:ext>
            </p:extLst>
          </p:nvPr>
        </p:nvGraphicFramePr>
        <p:xfrm>
          <a:off x="762000" y="661643"/>
          <a:ext cx="71628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1835">
                  <a:extLst>
                    <a:ext uri="{9D8B030D-6E8A-4147-A177-3AD203B41FA5}">
                      <a16:colId xmlns:a16="http://schemas.microsoft.com/office/drawing/2014/main" val="2568265447"/>
                    </a:ext>
                  </a:extLst>
                </a:gridCol>
                <a:gridCol w="1680965">
                  <a:extLst>
                    <a:ext uri="{9D8B030D-6E8A-4147-A177-3AD203B41FA5}">
                      <a16:colId xmlns:a16="http://schemas.microsoft.com/office/drawing/2014/main" val="385749354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998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Proposed</a:t>
                      </a:r>
                      <a:r>
                        <a:rPr lang="en-US" baseline="0" dirty="0"/>
                        <a:t> IIP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$73.5M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Less Projects Not Impact Fee</a:t>
                      </a:r>
                      <a:r>
                        <a:rPr lang="en-US" baseline="0" dirty="0"/>
                        <a:t> Eligible (Training Facilities)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($5.6M)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85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  <a:r>
                        <a:rPr lang="en-US" baseline="0" dirty="0"/>
                        <a:t> to Existing / Growth 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$67.9M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50169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36AC2F-EE6B-30E0-8CC4-272CCEFF3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100420"/>
              </p:ext>
            </p:extLst>
          </p:nvPr>
        </p:nvGraphicFramePr>
        <p:xfrm>
          <a:off x="75157" y="3004499"/>
          <a:ext cx="4038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22664201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219373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089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Existing Allocation (Town)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$37.9M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8055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97EC0D-4D01-B2FC-8015-9F7713CA6007}"/>
              </a:ext>
            </a:extLst>
          </p:cNvPr>
          <p:cNvCxnSpPr>
            <a:cxnSpLocks/>
          </p:cNvCxnSpPr>
          <p:nvPr/>
        </p:nvCxnSpPr>
        <p:spPr>
          <a:xfrm flipH="1">
            <a:off x="3886200" y="1962150"/>
            <a:ext cx="2748419" cy="1295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5762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8147"/>
            <a:ext cx="8991600" cy="857250"/>
          </a:xfrm>
        </p:spPr>
        <p:txBody>
          <a:bodyPr/>
          <a:lstStyle/>
          <a:p>
            <a:r>
              <a:rPr lang="en-US" b="1" dirty="0"/>
              <a:t>Example: Fire Development Impact Fee Calculation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868450"/>
            <a:ext cx="381000" cy="273844"/>
          </a:xfrm>
        </p:spPr>
        <p:txBody>
          <a:bodyPr/>
          <a:lstStyle/>
          <a:p>
            <a:fld id="{819B4A0B-01FB-41C0-A421-96E3C8756D36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229896"/>
              </p:ext>
            </p:extLst>
          </p:nvPr>
        </p:nvGraphicFramePr>
        <p:xfrm>
          <a:off x="762000" y="661643"/>
          <a:ext cx="71628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1835">
                  <a:extLst>
                    <a:ext uri="{9D8B030D-6E8A-4147-A177-3AD203B41FA5}">
                      <a16:colId xmlns:a16="http://schemas.microsoft.com/office/drawing/2014/main" val="2568265447"/>
                    </a:ext>
                  </a:extLst>
                </a:gridCol>
                <a:gridCol w="1680965">
                  <a:extLst>
                    <a:ext uri="{9D8B030D-6E8A-4147-A177-3AD203B41FA5}">
                      <a16:colId xmlns:a16="http://schemas.microsoft.com/office/drawing/2014/main" val="385749354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998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Proposed</a:t>
                      </a:r>
                      <a:r>
                        <a:rPr lang="en-US" baseline="0" dirty="0"/>
                        <a:t> IIP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$73.5M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Less Projects Not Impact Fee</a:t>
                      </a:r>
                      <a:r>
                        <a:rPr lang="en-US" baseline="0" dirty="0"/>
                        <a:t> Eligible (Training Facilities)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($5.6M)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85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  <a:r>
                        <a:rPr lang="en-US" baseline="0" dirty="0"/>
                        <a:t> to Existing / Growth 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$67.9M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5016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6F7761-2B6C-AFDC-F042-F612C8922F11}"/>
              </a:ext>
            </a:extLst>
          </p:cNvPr>
          <p:cNvGraphicFramePr>
            <a:graphicFrameLocks noGrp="1"/>
          </p:cNvGraphicFramePr>
          <p:nvPr/>
        </p:nvGraphicFramePr>
        <p:xfrm>
          <a:off x="4191000" y="2998497"/>
          <a:ext cx="488723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38">
                  <a:extLst>
                    <a:ext uri="{9D8B030D-6E8A-4147-A177-3AD203B41FA5}">
                      <a16:colId xmlns:a16="http://schemas.microsoft.com/office/drawing/2014/main" val="2226642016"/>
                    </a:ext>
                  </a:extLst>
                </a:gridCol>
                <a:gridCol w="1060700">
                  <a:extLst>
                    <a:ext uri="{9D8B030D-6E8A-4147-A177-3AD203B41FA5}">
                      <a16:colId xmlns:a16="http://schemas.microsoft.com/office/drawing/2014/main" val="2219373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089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Growth 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$30.0M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8055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36AC2F-EE6B-30E0-8CC4-272CCEFF3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347265"/>
              </p:ext>
            </p:extLst>
          </p:nvPr>
        </p:nvGraphicFramePr>
        <p:xfrm>
          <a:off x="75157" y="3004499"/>
          <a:ext cx="4038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22664201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219373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089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Existing Allocation (Town)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$37.9M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8055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97EC0D-4D01-B2FC-8015-9F7713CA6007}"/>
              </a:ext>
            </a:extLst>
          </p:cNvPr>
          <p:cNvCxnSpPr>
            <a:cxnSpLocks/>
          </p:cNvCxnSpPr>
          <p:nvPr/>
        </p:nvCxnSpPr>
        <p:spPr>
          <a:xfrm flipH="1">
            <a:off x="3886200" y="1962150"/>
            <a:ext cx="2748419" cy="1295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81E06B-58E5-2F5D-C709-91A0FEA76917}"/>
              </a:ext>
            </a:extLst>
          </p:cNvPr>
          <p:cNvCxnSpPr>
            <a:cxnSpLocks/>
          </p:cNvCxnSpPr>
          <p:nvPr/>
        </p:nvCxnSpPr>
        <p:spPr>
          <a:xfrm>
            <a:off x="7543800" y="1962150"/>
            <a:ext cx="1143000" cy="13716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2681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8147"/>
            <a:ext cx="8991600" cy="857250"/>
          </a:xfrm>
        </p:spPr>
        <p:txBody>
          <a:bodyPr/>
          <a:lstStyle/>
          <a:p>
            <a:r>
              <a:rPr lang="en-US" b="1" dirty="0"/>
              <a:t>Example: Fire Development Impact Fee Calculation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868450"/>
            <a:ext cx="381000" cy="273844"/>
          </a:xfrm>
        </p:spPr>
        <p:txBody>
          <a:bodyPr/>
          <a:lstStyle/>
          <a:p>
            <a:fld id="{819B4A0B-01FB-41C0-A421-96E3C8756D36}" type="slidenum">
              <a:rPr lang="en-US" smtClean="0"/>
              <a:pPr/>
              <a:t>52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655872"/>
              </p:ext>
            </p:extLst>
          </p:nvPr>
        </p:nvGraphicFramePr>
        <p:xfrm>
          <a:off x="762000" y="661643"/>
          <a:ext cx="71628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1835">
                  <a:extLst>
                    <a:ext uri="{9D8B030D-6E8A-4147-A177-3AD203B41FA5}">
                      <a16:colId xmlns:a16="http://schemas.microsoft.com/office/drawing/2014/main" val="2568265447"/>
                    </a:ext>
                  </a:extLst>
                </a:gridCol>
                <a:gridCol w="1680965">
                  <a:extLst>
                    <a:ext uri="{9D8B030D-6E8A-4147-A177-3AD203B41FA5}">
                      <a16:colId xmlns:a16="http://schemas.microsoft.com/office/drawing/2014/main" val="385749354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998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Proposed</a:t>
                      </a:r>
                      <a:r>
                        <a:rPr lang="en-US" baseline="0" dirty="0"/>
                        <a:t> IIP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$73.5M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Less Projects Not Impact Fee</a:t>
                      </a:r>
                      <a:r>
                        <a:rPr lang="en-US" baseline="0" dirty="0"/>
                        <a:t> Eligible (Training Facilities)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($5.6M)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85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  <a:r>
                        <a:rPr lang="en-US" baseline="0" dirty="0"/>
                        <a:t> to Existing / Growth 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$67.9M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5016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6F7761-2B6C-AFDC-F042-F612C8922F11}"/>
              </a:ext>
            </a:extLst>
          </p:cNvPr>
          <p:cNvGraphicFramePr>
            <a:graphicFrameLocks noGrp="1"/>
          </p:cNvGraphicFramePr>
          <p:nvPr/>
        </p:nvGraphicFramePr>
        <p:xfrm>
          <a:off x="4191000" y="2998497"/>
          <a:ext cx="488723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38">
                  <a:extLst>
                    <a:ext uri="{9D8B030D-6E8A-4147-A177-3AD203B41FA5}">
                      <a16:colId xmlns:a16="http://schemas.microsoft.com/office/drawing/2014/main" val="2226642016"/>
                    </a:ext>
                  </a:extLst>
                </a:gridCol>
                <a:gridCol w="1060700">
                  <a:extLst>
                    <a:ext uri="{9D8B030D-6E8A-4147-A177-3AD203B41FA5}">
                      <a16:colId xmlns:a16="http://schemas.microsoft.com/office/drawing/2014/main" val="2219373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089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Growth 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$30.0M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8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Less:  Construction Sales Tax 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($20.0M)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99650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36AC2F-EE6B-30E0-8CC4-272CCEFF3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290002"/>
              </p:ext>
            </p:extLst>
          </p:nvPr>
        </p:nvGraphicFramePr>
        <p:xfrm>
          <a:off x="75157" y="3004499"/>
          <a:ext cx="4038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22664201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219373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089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Existing Allocation (Town)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$37.9M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8055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97EC0D-4D01-B2FC-8015-9F7713CA6007}"/>
              </a:ext>
            </a:extLst>
          </p:cNvPr>
          <p:cNvCxnSpPr>
            <a:cxnSpLocks/>
          </p:cNvCxnSpPr>
          <p:nvPr/>
        </p:nvCxnSpPr>
        <p:spPr>
          <a:xfrm flipH="1">
            <a:off x="3886200" y="1962150"/>
            <a:ext cx="2748419" cy="1295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81E06B-58E5-2F5D-C709-91A0FEA76917}"/>
              </a:ext>
            </a:extLst>
          </p:cNvPr>
          <p:cNvCxnSpPr>
            <a:cxnSpLocks/>
          </p:cNvCxnSpPr>
          <p:nvPr/>
        </p:nvCxnSpPr>
        <p:spPr>
          <a:xfrm>
            <a:off x="7543800" y="1962150"/>
            <a:ext cx="1143000" cy="13716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4126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8147"/>
            <a:ext cx="8991600" cy="857250"/>
          </a:xfrm>
        </p:spPr>
        <p:txBody>
          <a:bodyPr/>
          <a:lstStyle/>
          <a:p>
            <a:r>
              <a:rPr lang="en-US" b="1" dirty="0"/>
              <a:t>Example: Fire Development Impact Fee Calculation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868450"/>
            <a:ext cx="381000" cy="273844"/>
          </a:xfrm>
        </p:spPr>
        <p:txBody>
          <a:bodyPr/>
          <a:lstStyle/>
          <a:p>
            <a:fld id="{819B4A0B-01FB-41C0-A421-96E3C8756D36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906341"/>
              </p:ext>
            </p:extLst>
          </p:nvPr>
        </p:nvGraphicFramePr>
        <p:xfrm>
          <a:off x="762000" y="661643"/>
          <a:ext cx="71628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1835">
                  <a:extLst>
                    <a:ext uri="{9D8B030D-6E8A-4147-A177-3AD203B41FA5}">
                      <a16:colId xmlns:a16="http://schemas.microsoft.com/office/drawing/2014/main" val="2568265447"/>
                    </a:ext>
                  </a:extLst>
                </a:gridCol>
                <a:gridCol w="1680965">
                  <a:extLst>
                    <a:ext uri="{9D8B030D-6E8A-4147-A177-3AD203B41FA5}">
                      <a16:colId xmlns:a16="http://schemas.microsoft.com/office/drawing/2014/main" val="385749354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998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Proposed</a:t>
                      </a:r>
                      <a:r>
                        <a:rPr lang="en-US" baseline="0" dirty="0"/>
                        <a:t> IIP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$73.5M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Less Projects Not Impact Fee</a:t>
                      </a:r>
                      <a:r>
                        <a:rPr lang="en-US" baseline="0" dirty="0"/>
                        <a:t> Eligible (Training Facilities)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($5.6M)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85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  <a:r>
                        <a:rPr lang="en-US" baseline="0" dirty="0"/>
                        <a:t> to Existing / Growth 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$67.9M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5016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6F7761-2B6C-AFDC-F042-F612C8922F11}"/>
              </a:ext>
            </a:extLst>
          </p:cNvPr>
          <p:cNvGraphicFramePr>
            <a:graphicFrameLocks noGrp="1"/>
          </p:cNvGraphicFramePr>
          <p:nvPr/>
        </p:nvGraphicFramePr>
        <p:xfrm>
          <a:off x="4191000" y="2998497"/>
          <a:ext cx="488723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38">
                  <a:extLst>
                    <a:ext uri="{9D8B030D-6E8A-4147-A177-3AD203B41FA5}">
                      <a16:colId xmlns:a16="http://schemas.microsoft.com/office/drawing/2014/main" val="2226642016"/>
                    </a:ext>
                  </a:extLst>
                </a:gridCol>
                <a:gridCol w="1060700">
                  <a:extLst>
                    <a:ext uri="{9D8B030D-6E8A-4147-A177-3AD203B41FA5}">
                      <a16:colId xmlns:a16="http://schemas.microsoft.com/office/drawing/2014/main" val="2219373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089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Growth 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$30.0M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8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Less:  Construction Sales Tax 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($20.0M)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99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Projects Funded from Impact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$10.0M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9271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36AC2F-EE6B-30E0-8CC4-272CCEFF3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813622"/>
              </p:ext>
            </p:extLst>
          </p:nvPr>
        </p:nvGraphicFramePr>
        <p:xfrm>
          <a:off x="75157" y="3004499"/>
          <a:ext cx="4038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22664201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219373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089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Existing Allocation (Town)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$37.9M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8055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97EC0D-4D01-B2FC-8015-9F7713CA6007}"/>
              </a:ext>
            </a:extLst>
          </p:cNvPr>
          <p:cNvCxnSpPr>
            <a:cxnSpLocks/>
          </p:cNvCxnSpPr>
          <p:nvPr/>
        </p:nvCxnSpPr>
        <p:spPr>
          <a:xfrm flipH="1">
            <a:off x="3886200" y="1962150"/>
            <a:ext cx="2748419" cy="1295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81E06B-58E5-2F5D-C709-91A0FEA76917}"/>
              </a:ext>
            </a:extLst>
          </p:cNvPr>
          <p:cNvCxnSpPr>
            <a:cxnSpLocks/>
          </p:cNvCxnSpPr>
          <p:nvPr/>
        </p:nvCxnSpPr>
        <p:spPr>
          <a:xfrm>
            <a:off x="7543800" y="1962150"/>
            <a:ext cx="1143000" cy="13716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5665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0" y="895350"/>
            <a:ext cx="6629400" cy="2286000"/>
          </a:xfrm>
        </p:spPr>
        <p:txBody>
          <a:bodyPr/>
          <a:lstStyle/>
          <a:p>
            <a:pPr marL="1017270" lvl="1" indent="-742950" algn="ctr">
              <a:buNone/>
            </a:pPr>
            <a:endParaRPr lang="en-US" sz="3200" dirty="0"/>
          </a:p>
          <a:p>
            <a:pPr marL="1017270" lvl="1" indent="-742950" algn="ctr">
              <a:buNone/>
            </a:pPr>
            <a:endParaRPr lang="en-US" sz="4800" dirty="0">
              <a:latin typeface="Trajan Pro"/>
            </a:endParaRPr>
          </a:p>
          <a:p>
            <a:pPr marL="1017270" lvl="1" indent="-742950" algn="ctr">
              <a:buNone/>
            </a:pPr>
            <a:r>
              <a:rPr lang="en-US" sz="3600" dirty="0">
                <a:latin typeface="Trajan Pro"/>
              </a:rPr>
              <a:t>5. Review Calendar</a:t>
            </a:r>
          </a:p>
          <a:p>
            <a:pPr marL="1017270" lvl="1" indent="-74295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4A0B-01FB-41C0-A421-96E3C8756D36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673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6206"/>
            <a:ext cx="7627454" cy="243726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Proposed Calendar</a:t>
            </a:r>
            <a:br>
              <a:rPr lang="en-US" b="1" dirty="0"/>
            </a:br>
            <a:r>
              <a:rPr lang="en-US" b="1" dirty="0"/>
              <a:t>Step 1: </a:t>
            </a:r>
            <a:r>
              <a:rPr lang="en-US" b="1" i="1" dirty="0"/>
              <a:t>LUA and IIP Approval</a:t>
            </a:r>
            <a:br>
              <a:rPr lang="en-US" b="1" i="1" dirty="0"/>
            </a:br>
            <a:endParaRPr lang="en-US" b="1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5530" y="1809750"/>
          <a:ext cx="8772939" cy="2811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1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Step #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Step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Date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937"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/>
                        <a:t>1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trike="noStrike" dirty="0"/>
                        <a:t>Review</a:t>
                      </a:r>
                      <a:r>
                        <a:rPr lang="en-US" sz="1200" b="1" strike="noStrike" baseline="0" dirty="0"/>
                        <a:t> Land Use Assumptions and Infrastructure Improvement Plan</a:t>
                      </a:r>
                      <a:endParaRPr lang="en-US" sz="1200" b="1" strike="noStrike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baseline="0" dirty="0"/>
                        <a:t>March 6, 2024</a:t>
                      </a:r>
                    </a:p>
                    <a:p>
                      <a:pPr algn="ctr"/>
                      <a:r>
                        <a:rPr lang="en-US" sz="1200" b="1" strike="noStrike" baseline="0" dirty="0"/>
                        <a:t>Town Council Meeting (1 of 6)</a:t>
                      </a:r>
                      <a:endParaRPr lang="en-US" sz="1200" b="1" strike="noStrike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3"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dirty="0"/>
                        <a:t>2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trike="noStrike" dirty="0"/>
                        <a:t>Publish Land Use Assumptions and Infrastructure Improvement</a:t>
                      </a:r>
                      <a:r>
                        <a:rPr lang="en-US" sz="1200" strike="noStrike" baseline="0" dirty="0"/>
                        <a:t> Plan</a:t>
                      </a:r>
                      <a:endParaRPr lang="en-US" sz="1200" strike="noStrike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dirty="0"/>
                        <a:t>March 7, 2024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252290"/>
                  </a:ext>
                </a:extLst>
              </a:tr>
              <a:tr h="416937">
                <a:tc>
                  <a:txBody>
                    <a:bodyPr/>
                    <a:lstStyle/>
                    <a:p>
                      <a:pPr algn="ctr"/>
                      <a:endParaRPr lang="en-US" sz="1200" strike="noStrike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dirty="0"/>
                        <a:t>60-Day Notice Period (Public Outreach and Collaboration</a:t>
                      </a:r>
                      <a:r>
                        <a:rPr lang="en-US" sz="1200" strike="noStrike" baseline="0" dirty="0"/>
                        <a:t> Period)</a:t>
                      </a:r>
                      <a:endParaRPr lang="en-US" sz="1200" strike="noStrike" dirty="0"/>
                    </a:p>
                    <a:p>
                      <a:pPr algn="ctr"/>
                      <a:r>
                        <a:rPr lang="en-US" sz="1200" i="1" strike="noStrike" dirty="0"/>
                        <a:t>Focus Group</a:t>
                      </a:r>
                      <a:r>
                        <a:rPr lang="en-US" sz="1200" i="1" strike="noStrike" baseline="0" dirty="0"/>
                        <a:t> Meetings</a:t>
                      </a:r>
                      <a:endParaRPr lang="en-US" sz="1200" i="1" strike="noStrike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strike="noStrike" dirty="0"/>
                        <a:t>May 2</a:t>
                      </a:r>
                      <a:r>
                        <a:rPr lang="en-US" sz="1200" i="1" strike="noStrike" baseline="0" dirty="0"/>
                        <a:t> and 13</a:t>
                      </a:r>
                      <a:endParaRPr lang="en-US" sz="1200" i="1" strike="noStrike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707932"/>
                  </a:ext>
                </a:extLst>
              </a:tr>
              <a:tr h="416937"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/>
                        <a:t>3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strike="noStrike" dirty="0"/>
                        <a:t>Public</a:t>
                      </a:r>
                      <a:r>
                        <a:rPr lang="en-US" sz="1200" b="1" strike="noStrike" baseline="0" dirty="0"/>
                        <a:t> Hearing #1 RE. Land Use Assumptions and Infrastructure Improvement Plan</a:t>
                      </a:r>
                      <a:endParaRPr lang="en-US" sz="1200" b="1" strike="noStrike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baseline="0" dirty="0"/>
                        <a:t>May 15, 2024</a:t>
                      </a:r>
                    </a:p>
                    <a:p>
                      <a:pPr algn="ctr"/>
                      <a:r>
                        <a:rPr lang="en-US" sz="1200" b="1" strike="noStrike" baseline="0" dirty="0"/>
                        <a:t>Town Council Meeting (2 of 6)</a:t>
                      </a:r>
                      <a:endParaRPr lang="en-US" sz="1200" b="1" strike="noStrike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85">
                <a:tc>
                  <a:txBody>
                    <a:bodyPr/>
                    <a:lstStyle/>
                    <a:p>
                      <a:pPr algn="ctr"/>
                      <a:endParaRPr lang="en-US" sz="12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dirty="0">
                          <a:solidFill>
                            <a:schemeClr val="tx1"/>
                          </a:solidFill>
                        </a:rPr>
                        <a:t>30 to 60-Day Waiting Period</a:t>
                      </a:r>
                    </a:p>
                    <a:p>
                      <a:pPr algn="ctr"/>
                      <a:r>
                        <a:rPr lang="en-US" sz="1200" i="1" strike="noStrike" dirty="0">
                          <a:solidFill>
                            <a:schemeClr val="tx1"/>
                          </a:solidFill>
                        </a:rPr>
                        <a:t>Focus</a:t>
                      </a:r>
                      <a:r>
                        <a:rPr lang="en-US" sz="1200" i="1" strike="noStrike" baseline="0" dirty="0">
                          <a:solidFill>
                            <a:schemeClr val="tx1"/>
                          </a:solidFill>
                        </a:rPr>
                        <a:t> Group Meeting</a:t>
                      </a:r>
                      <a:endParaRPr lang="en-US" sz="1200" i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strike="noStrike" dirty="0">
                          <a:solidFill>
                            <a:schemeClr val="tx1"/>
                          </a:solidFill>
                        </a:rPr>
                        <a:t>May 30 and June 18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273620"/>
                  </a:ext>
                </a:extLst>
              </a:tr>
              <a:tr h="418948"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/>
                        <a:t>4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strike="noStrike" dirty="0"/>
                        <a:t>Approve Land</a:t>
                      </a:r>
                      <a:r>
                        <a:rPr lang="en-US" sz="1200" b="1" strike="noStrike" baseline="0" dirty="0"/>
                        <a:t> Use Assumptions and Infrastructure Improvement Plan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/>
                        <a:t>June</a:t>
                      </a:r>
                      <a:r>
                        <a:rPr lang="en-US" sz="1200" b="1" strike="noStrike" baseline="0" dirty="0"/>
                        <a:t> 19, 2024</a:t>
                      </a:r>
                    </a:p>
                    <a:p>
                      <a:pPr algn="ctr"/>
                      <a:r>
                        <a:rPr lang="en-US" sz="1200" b="1" strike="noStrike" baseline="0" dirty="0"/>
                        <a:t>Town Council Meeting (3 of 6)</a:t>
                      </a:r>
                      <a:endParaRPr lang="en-US" sz="1200" b="1" strike="noStrike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4842429"/>
            <a:ext cx="571500" cy="273844"/>
          </a:xfrm>
        </p:spPr>
        <p:txBody>
          <a:bodyPr/>
          <a:lstStyle/>
          <a:p>
            <a:fld id="{9F4883CB-2643-416D-B974-FED4B952D092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7B4659C-137F-76D0-FCE4-79CA4A0B2190}"/>
              </a:ext>
            </a:extLst>
          </p:cNvPr>
          <p:cNvSpPr/>
          <p:nvPr/>
        </p:nvSpPr>
        <p:spPr>
          <a:xfrm>
            <a:off x="35490" y="3333750"/>
            <a:ext cx="347870" cy="3810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751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6206"/>
            <a:ext cx="7627454" cy="243726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Focus Group Meeting Agenda Calendar</a:t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314450"/>
            <a:ext cx="6172200" cy="329184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696807"/>
              </p:ext>
            </p:extLst>
          </p:nvPr>
        </p:nvGraphicFramePr>
        <p:xfrm>
          <a:off x="281234" y="1123950"/>
          <a:ext cx="8772939" cy="339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5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1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Meeting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Agenda</a:t>
                      </a:r>
                      <a:r>
                        <a:rPr lang="en-US" sz="2000" baseline="0" dirty="0"/>
                        <a:t> Topics</a:t>
                      </a:r>
                      <a:r>
                        <a:rPr lang="en-US" sz="20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Date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937">
                <a:tc>
                  <a:txBody>
                    <a:bodyPr/>
                    <a:lstStyle/>
                    <a:p>
                      <a:pPr algn="ctr"/>
                      <a:r>
                        <a:rPr lang="en-US" sz="1200" b="0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Purpose of Focus Group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Review Calendar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Review Land Use Assumptions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Review IIPs (Police and Fire &amp; Medical)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May 2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3">
                <a:tc>
                  <a:txBody>
                    <a:bodyPr/>
                    <a:lstStyle/>
                    <a:p>
                      <a:pPr algn="ctr"/>
                      <a:r>
                        <a:rPr lang="en-US" sz="1200" b="0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Revie</a:t>
                      </a:r>
                      <a:r>
                        <a:rPr lang="en-US" sz="1200" b="0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 Meeting #1 Follow Up Items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Review IIPs (Streets, Parks, and Trails)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Introduce Construction Sales Tax Offset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Review a Fee Calculation Example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Identify Focus Group Comments for May 15</a:t>
                      </a:r>
                      <a:r>
                        <a:rPr lang="en-US" sz="1200" b="0" strike="noStrike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th</a:t>
                      </a:r>
                      <a:r>
                        <a:rPr lang="en-US" sz="1200" b="0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Public Hearing</a:t>
                      </a:r>
                      <a:endParaRPr lang="en-US" sz="1200" b="0" strike="no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May</a:t>
                      </a:r>
                      <a:r>
                        <a:rPr lang="en-US" sz="1200" b="0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13</a:t>
                      </a:r>
                      <a:endParaRPr lang="en-US" sz="1200" b="0" strike="no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252290"/>
                  </a:ext>
                </a:extLst>
              </a:tr>
              <a:tr h="416937">
                <a:tc>
                  <a:txBody>
                    <a:bodyPr/>
                    <a:lstStyle/>
                    <a:p>
                      <a:pPr algn="ctr"/>
                      <a:r>
                        <a:rPr lang="en-US" sz="1200" b="0" strike="noStrike" dirty="0"/>
                        <a:t>3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strike="noStrike" dirty="0"/>
                        <a:t>Discuss Meeting #1, #2 Follow Up Items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strike="noStrike" baseline="0" dirty="0"/>
                        <a:t>Continue Discussion of Construction Sales Tax Offset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strike="noStrike" dirty="0"/>
                        <a:t>Finalize LUA and IIPs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strike="noStrike" baseline="0" dirty="0"/>
                        <a:t>Identify Focus Group Comments for June 19</a:t>
                      </a:r>
                      <a:r>
                        <a:rPr lang="en-US" sz="1200" b="0" strike="noStrike" baseline="30000" dirty="0"/>
                        <a:t>th</a:t>
                      </a:r>
                      <a:r>
                        <a:rPr lang="en-US" sz="1200" b="0" strike="noStrike" baseline="0" dirty="0"/>
                        <a:t> Town Council Meeting</a:t>
                      </a:r>
                      <a:endParaRPr lang="en-US" sz="1200" b="0" strike="noStrike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trike="noStrike" baseline="0" dirty="0"/>
                        <a:t>May 30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48">
                <a:tc>
                  <a:txBody>
                    <a:bodyPr/>
                    <a:lstStyle/>
                    <a:p>
                      <a:pPr algn="ctr"/>
                      <a:r>
                        <a:rPr lang="en-US" sz="1200" b="0" strike="noStrike" dirty="0"/>
                        <a:t>4</a:t>
                      </a:r>
                    </a:p>
                    <a:p>
                      <a:pPr algn="ctr"/>
                      <a:endParaRPr lang="en-US" sz="1200" b="0" strike="noStrike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strike="noStrike" baseline="0" dirty="0"/>
                        <a:t>Finalize LUA and IIPs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strike="noStrike" baseline="0" dirty="0"/>
                        <a:t>Identify Focus Group Comments for June 19</a:t>
                      </a:r>
                      <a:r>
                        <a:rPr lang="en-US" sz="1200" b="0" strike="noStrike" baseline="30000" dirty="0"/>
                        <a:t>th</a:t>
                      </a:r>
                      <a:r>
                        <a:rPr lang="en-US" sz="1200" b="0" strike="noStrike" baseline="0" dirty="0"/>
                        <a:t> Town Council Meeting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trike="noStrike" dirty="0"/>
                        <a:t>June</a:t>
                      </a:r>
                      <a:r>
                        <a:rPr lang="en-US" sz="1200" b="0" strike="noStrike" baseline="0" dirty="0"/>
                        <a:t> 18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4842429"/>
            <a:ext cx="571500" cy="273844"/>
          </a:xfrm>
        </p:spPr>
        <p:txBody>
          <a:bodyPr/>
          <a:lstStyle/>
          <a:p>
            <a:fld id="{9F4883CB-2643-416D-B974-FED4B952D092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96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133350"/>
            <a:ext cx="6629400" cy="4838700"/>
          </a:xfrm>
        </p:spPr>
        <p:txBody>
          <a:bodyPr/>
          <a:lstStyle/>
          <a:p>
            <a:pPr marL="1017270" lvl="1" indent="-742950" algn="ctr">
              <a:buNone/>
            </a:pPr>
            <a:endParaRPr lang="en-US" sz="3200" dirty="0"/>
          </a:p>
          <a:p>
            <a:pPr marL="1017270" lvl="1" indent="-742950" algn="ctr">
              <a:buNone/>
            </a:pPr>
            <a:r>
              <a:rPr lang="en-US" sz="6000" dirty="0">
                <a:latin typeface="Trajan Pro"/>
              </a:rPr>
              <a:t>Questions </a:t>
            </a:r>
          </a:p>
          <a:p>
            <a:pPr marL="1017270" lvl="1" indent="-742950" algn="ctr">
              <a:buNone/>
            </a:pPr>
            <a:r>
              <a:rPr lang="en-US" sz="6000" dirty="0">
                <a:latin typeface="Trajan Pro"/>
              </a:rPr>
              <a:t>and </a:t>
            </a:r>
          </a:p>
          <a:p>
            <a:pPr marL="1017270" lvl="1" indent="-742950" algn="ctr">
              <a:buNone/>
            </a:pPr>
            <a:r>
              <a:rPr lang="en-US" sz="6000" dirty="0">
                <a:latin typeface="Trajan Pro"/>
              </a:rPr>
              <a:t>Comments</a:t>
            </a:r>
          </a:p>
          <a:p>
            <a:pPr marL="1017270" lvl="1" indent="-74295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4A0B-01FB-41C0-A421-96E3C8756D36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7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09;p4"/>
          <p:cNvSpPr txBox="1"/>
          <p:nvPr/>
        </p:nvSpPr>
        <p:spPr>
          <a:xfrm>
            <a:off x="105418" y="986360"/>
            <a:ext cx="1789423" cy="126953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= Completed Project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= Active Project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Future</a:t>
            </a:r>
            <a:r>
              <a:rPr lang="en-US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Project (w/in 5Yrs)</a:t>
            </a:r>
            <a:br>
              <a:rPr lang="en-US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= Future  Project (Beyond 5)</a:t>
            </a:r>
            <a:endParaRPr sz="9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4"/>
          <p:cNvGrpSpPr/>
          <p:nvPr/>
        </p:nvGrpSpPr>
        <p:grpSpPr>
          <a:xfrm>
            <a:off x="231567" y="672121"/>
            <a:ext cx="7430609" cy="4369990"/>
            <a:chOff x="-1144480" y="914400"/>
            <a:chExt cx="9907480" cy="5525609"/>
          </a:xfrm>
        </p:grpSpPr>
        <p:grpSp>
          <p:nvGrpSpPr>
            <p:cNvPr id="178" name="Google Shape;178;p4"/>
            <p:cNvGrpSpPr/>
            <p:nvPr/>
          </p:nvGrpSpPr>
          <p:grpSpPr>
            <a:xfrm>
              <a:off x="1143000" y="914400"/>
              <a:ext cx="7620000" cy="5525609"/>
              <a:chOff x="304800" y="304800"/>
              <a:chExt cx="8323459" cy="6363809"/>
            </a:xfrm>
          </p:grpSpPr>
          <p:pic>
            <p:nvPicPr>
              <p:cNvPr id="179" name="Google Shape;179;p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04800" y="304800"/>
                <a:ext cx="8323459" cy="636380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81" name="Google Shape;181;p4"/>
              <p:cNvCxnSpPr/>
              <p:nvPr/>
            </p:nvCxnSpPr>
            <p:spPr>
              <a:xfrm rot="10800000">
                <a:off x="5422392" y="2133600"/>
                <a:ext cx="0" cy="838200"/>
              </a:xfrm>
              <a:prstGeom prst="straightConnector1">
                <a:avLst/>
              </a:prstGeom>
              <a:noFill/>
              <a:ln w="1587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 rot="10800000" flipH="1">
                <a:off x="4562751" y="5593184"/>
                <a:ext cx="2675830" cy="39625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" name="Google Shape;190;p4"/>
              <p:cNvCxnSpPr/>
              <p:nvPr/>
            </p:nvCxnSpPr>
            <p:spPr>
              <a:xfrm rot="10800000">
                <a:off x="5440680" y="2615184"/>
                <a:ext cx="393192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A5A5A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" name="Google Shape;191;p4"/>
              <p:cNvCxnSpPr/>
              <p:nvPr/>
            </p:nvCxnSpPr>
            <p:spPr>
              <a:xfrm>
                <a:off x="5410200" y="2624328"/>
                <a:ext cx="457200" cy="0"/>
              </a:xfrm>
              <a:prstGeom prst="straightConnector1">
                <a:avLst/>
              </a:prstGeom>
              <a:noFill/>
              <a:ln w="1587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92;p4"/>
              <p:cNvCxnSpPr/>
              <p:nvPr/>
            </p:nvCxnSpPr>
            <p:spPr>
              <a:xfrm>
                <a:off x="4411436" y="4019550"/>
                <a:ext cx="178852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94" name="Google Shape;194;p4"/>
              <p:cNvCxnSpPr/>
              <p:nvPr/>
            </p:nvCxnSpPr>
            <p:spPr>
              <a:xfrm>
                <a:off x="2667000" y="3856892"/>
                <a:ext cx="1143000" cy="29308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95" name="Google Shape;195;p4"/>
              <p:cNvCxnSpPr>
                <a:cxnSpLocks/>
              </p:cNvCxnSpPr>
              <p:nvPr/>
            </p:nvCxnSpPr>
            <p:spPr>
              <a:xfrm flipV="1">
                <a:off x="2843151" y="3771901"/>
                <a:ext cx="750" cy="247649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98" name="Google Shape;198;p4"/>
              <p:cNvCxnSpPr/>
              <p:nvPr/>
            </p:nvCxnSpPr>
            <p:spPr>
              <a:xfrm>
                <a:off x="6400800" y="1719072"/>
                <a:ext cx="737616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4"/>
              <p:cNvCxnSpPr>
                <a:cxnSpLocks/>
              </p:cNvCxnSpPr>
              <p:nvPr/>
            </p:nvCxnSpPr>
            <p:spPr>
              <a:xfrm>
                <a:off x="4639223" y="1719072"/>
                <a:ext cx="1619844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4"/>
              <p:cNvCxnSpPr/>
              <p:nvPr/>
            </p:nvCxnSpPr>
            <p:spPr>
              <a:xfrm rot="10800000">
                <a:off x="4533170" y="304800"/>
                <a:ext cx="10696" cy="19050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01" name="Google Shape;201;p4"/>
              <p:cNvSpPr/>
              <p:nvPr/>
            </p:nvSpPr>
            <p:spPr>
              <a:xfrm>
                <a:off x="5334000" y="866220"/>
                <a:ext cx="303276" cy="838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5291973" y="1747915"/>
                <a:ext cx="303276" cy="38568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5345723" y="659423"/>
                <a:ext cx="140677" cy="254977"/>
              </a:xfrm>
              <a:custGeom>
                <a:avLst/>
                <a:gdLst/>
                <a:ahLst/>
                <a:cxnLst/>
                <a:rect l="l" t="t" r="r" b="b"/>
                <a:pathLst>
                  <a:path w="140677" h="254977" extrusionOk="0">
                    <a:moveTo>
                      <a:pt x="17585" y="0"/>
                    </a:moveTo>
                    <a:lnTo>
                      <a:pt x="140677" y="61546"/>
                    </a:lnTo>
                    <a:lnTo>
                      <a:pt x="123092" y="254977"/>
                    </a:lnTo>
                    <a:lnTo>
                      <a:pt x="0" y="228600"/>
                    </a:lnTo>
                    <a:lnTo>
                      <a:pt x="17585" y="0"/>
                    </a:lnTo>
                    <a:close/>
                  </a:path>
                </a:pathLst>
              </a:cu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05" name="Google Shape;205;p4"/>
              <p:cNvCxnSpPr/>
              <p:nvPr/>
            </p:nvCxnSpPr>
            <p:spPr>
              <a:xfrm rot="10800000">
                <a:off x="6283316" y="858716"/>
                <a:ext cx="8706" cy="1274884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4"/>
              <p:cNvCxnSpPr/>
              <p:nvPr/>
            </p:nvCxnSpPr>
            <p:spPr>
              <a:xfrm>
                <a:off x="7210987" y="2133600"/>
                <a:ext cx="889848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4"/>
              <p:cNvCxnSpPr/>
              <p:nvPr/>
            </p:nvCxnSpPr>
            <p:spPr>
              <a:xfrm>
                <a:off x="4411436" y="4114800"/>
                <a:ext cx="160564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</p:cxnSp>
        </p:grpSp>
        <p:grpSp>
          <p:nvGrpSpPr>
            <p:cNvPr id="210" name="Google Shape;210;p4"/>
            <p:cNvGrpSpPr/>
            <p:nvPr/>
          </p:nvGrpSpPr>
          <p:grpSpPr>
            <a:xfrm>
              <a:off x="-1144480" y="1933751"/>
              <a:ext cx="253214" cy="288852"/>
              <a:chOff x="-1247642" y="6780071"/>
              <a:chExt cx="253214" cy="288852"/>
            </a:xfrm>
          </p:grpSpPr>
          <p:cxnSp>
            <p:nvCxnSpPr>
              <p:cNvPr id="212" name="Google Shape;212;p4"/>
              <p:cNvCxnSpPr/>
              <p:nvPr/>
            </p:nvCxnSpPr>
            <p:spPr>
              <a:xfrm>
                <a:off x="-1247642" y="7068923"/>
                <a:ext cx="245887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213" name="Google Shape;213;p4"/>
              <p:cNvCxnSpPr/>
              <p:nvPr/>
            </p:nvCxnSpPr>
            <p:spPr>
              <a:xfrm>
                <a:off x="-1240315" y="6780071"/>
                <a:ext cx="245887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</p:cxnSp>
        </p:grpSp>
        <p:cxnSp>
          <p:nvCxnSpPr>
            <p:cNvPr id="222" name="Google Shape;222;p4"/>
            <p:cNvCxnSpPr/>
            <p:nvPr/>
          </p:nvCxnSpPr>
          <p:spPr>
            <a:xfrm rot="10800000" flipH="1">
              <a:off x="2692533" y="5543445"/>
              <a:ext cx="0" cy="704956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223" name="Google Shape;223;p4"/>
            <p:cNvCxnSpPr/>
            <p:nvPr/>
          </p:nvCxnSpPr>
          <p:spPr>
            <a:xfrm rot="10800000">
              <a:off x="2699337" y="5049614"/>
              <a:ext cx="0" cy="448588"/>
            </a:xfrm>
            <a:prstGeom prst="straightConnector1">
              <a:avLst/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224" name="Google Shape;224;p4"/>
            <p:cNvCxnSpPr/>
            <p:nvPr/>
          </p:nvCxnSpPr>
          <p:spPr>
            <a:xfrm>
              <a:off x="2699337" y="6309360"/>
              <a:ext cx="679694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225" name="Google Shape;225;p4"/>
            <p:cNvCxnSpPr/>
            <p:nvPr/>
          </p:nvCxnSpPr>
          <p:spPr>
            <a:xfrm rot="10800000" flipH="1">
              <a:off x="3467508" y="4768847"/>
              <a:ext cx="791132" cy="6978"/>
            </a:xfrm>
            <a:prstGeom prst="straightConnector1">
              <a:avLst/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226" name="Google Shape;226;p4"/>
            <p:cNvCxnSpPr/>
            <p:nvPr/>
          </p:nvCxnSpPr>
          <p:spPr>
            <a:xfrm rot="10800000">
              <a:off x="3466822" y="4632636"/>
              <a:ext cx="0" cy="262990"/>
            </a:xfrm>
            <a:prstGeom prst="straightConnector1">
              <a:avLst/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227" name="Google Shape;227;p4"/>
            <p:cNvCxnSpPr/>
            <p:nvPr/>
          </p:nvCxnSpPr>
          <p:spPr>
            <a:xfrm>
              <a:off x="5066299" y="2517045"/>
              <a:ext cx="774696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231" name="Google Shape;231;p4"/>
            <p:cNvCxnSpPr/>
            <p:nvPr/>
          </p:nvCxnSpPr>
          <p:spPr>
            <a:xfrm>
              <a:off x="7399071" y="1378285"/>
              <a:ext cx="903681" cy="1005"/>
            </a:xfrm>
            <a:prstGeom prst="straightConnector1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2" name="Google Shape;232;p4"/>
            <p:cNvCxnSpPr/>
            <p:nvPr/>
          </p:nvCxnSpPr>
          <p:spPr>
            <a:xfrm rot="10800000">
              <a:off x="8302752" y="914400"/>
              <a:ext cx="0" cy="1611458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33" name="Google Shape;233;p4"/>
          <p:cNvCxnSpPr>
            <a:cxnSpLocks/>
          </p:cNvCxnSpPr>
          <p:nvPr/>
        </p:nvCxnSpPr>
        <p:spPr>
          <a:xfrm flipV="1">
            <a:off x="4289578" y="2376275"/>
            <a:ext cx="0" cy="73152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35" name="Google Shape;235;p4"/>
          <p:cNvCxnSpPr/>
          <p:nvPr/>
        </p:nvCxnSpPr>
        <p:spPr>
          <a:xfrm>
            <a:off x="5494069" y="2255692"/>
            <a:ext cx="560888" cy="8373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36" name="Google Shape;236;p4"/>
          <p:cNvCxnSpPr/>
          <p:nvPr/>
        </p:nvCxnSpPr>
        <p:spPr>
          <a:xfrm rot="10800000">
            <a:off x="5791255" y="2270415"/>
            <a:ext cx="0" cy="25996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37" name="Google Shape;237;p4"/>
          <p:cNvCxnSpPr/>
          <p:nvPr/>
        </p:nvCxnSpPr>
        <p:spPr>
          <a:xfrm>
            <a:off x="4615841" y="3730321"/>
            <a:ext cx="285974" cy="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38" name="Google Shape;238;p4"/>
          <p:cNvCxnSpPr>
            <a:cxnSpLocks/>
          </p:cNvCxnSpPr>
          <p:nvPr/>
        </p:nvCxnSpPr>
        <p:spPr>
          <a:xfrm flipV="1">
            <a:off x="6066729" y="1940023"/>
            <a:ext cx="0" cy="590352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238;p4">
            <a:extLst>
              <a:ext uri="{FF2B5EF4-FFF2-40B4-BE49-F238E27FC236}">
                <a16:creationId xmlns:a16="http://schemas.microsoft.com/office/drawing/2014/main" id="{701694A1-7E65-49CE-B6BB-5975E41E615E}"/>
              </a:ext>
            </a:extLst>
          </p:cNvPr>
          <p:cNvCxnSpPr>
            <a:cxnSpLocks/>
          </p:cNvCxnSpPr>
          <p:nvPr/>
        </p:nvCxnSpPr>
        <p:spPr>
          <a:xfrm>
            <a:off x="6064907" y="2530375"/>
            <a:ext cx="0" cy="228941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71" name="Google Shape;230;p4">
            <a:extLst>
              <a:ext uri="{FF2B5EF4-FFF2-40B4-BE49-F238E27FC236}">
                <a16:creationId xmlns:a16="http://schemas.microsoft.com/office/drawing/2014/main" id="{C04575E2-59BC-4A22-B47E-3DC4A7A3874B}"/>
              </a:ext>
            </a:extLst>
          </p:cNvPr>
          <p:cNvCxnSpPr>
            <a:cxnSpLocks/>
          </p:cNvCxnSpPr>
          <p:nvPr/>
        </p:nvCxnSpPr>
        <p:spPr>
          <a:xfrm>
            <a:off x="6654034" y="1994825"/>
            <a:ext cx="0" cy="45720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80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A1716CCB-EEDB-4D3D-B149-283839D58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238693" y="3180243"/>
            <a:ext cx="111615" cy="234147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174453D0-EA12-431C-9EC4-3FADE7581C4B}"/>
              </a:ext>
            </a:extLst>
          </p:cNvPr>
          <p:cNvSpPr txBox="1"/>
          <p:nvPr/>
        </p:nvSpPr>
        <p:spPr>
          <a:xfrm>
            <a:off x="353951" y="3116818"/>
            <a:ext cx="57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Traffic Signal </a:t>
            </a:r>
          </a:p>
          <a:p>
            <a:r>
              <a:rPr lang="en-US" sz="600" dirty="0"/>
              <a:t>Future</a:t>
            </a:r>
          </a:p>
        </p:txBody>
      </p:sp>
      <p:cxnSp>
        <p:nvCxnSpPr>
          <p:cNvPr id="89" name="Google Shape;182;p4"/>
          <p:cNvCxnSpPr/>
          <p:nvPr/>
        </p:nvCxnSpPr>
        <p:spPr>
          <a:xfrm flipV="1">
            <a:off x="6262688" y="3121414"/>
            <a:ext cx="1005840" cy="0"/>
          </a:xfrm>
          <a:prstGeom prst="straightConnector1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91" name="Google Shape;182;p4"/>
          <p:cNvCxnSpPr/>
          <p:nvPr/>
        </p:nvCxnSpPr>
        <p:spPr>
          <a:xfrm rot="5400000" flipV="1">
            <a:off x="7049929" y="2213652"/>
            <a:ext cx="548640" cy="0"/>
          </a:xfrm>
          <a:prstGeom prst="straightConnector1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1" name="Oval 100"/>
          <p:cNvSpPr/>
          <p:nvPr/>
        </p:nvSpPr>
        <p:spPr>
          <a:xfrm>
            <a:off x="4976188" y="3206799"/>
            <a:ext cx="138334" cy="12624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1</a:t>
            </a:r>
          </a:p>
        </p:txBody>
      </p:sp>
      <p:sp>
        <p:nvSpPr>
          <p:cNvPr id="102" name="Oval 101"/>
          <p:cNvSpPr/>
          <p:nvPr/>
        </p:nvSpPr>
        <p:spPr>
          <a:xfrm>
            <a:off x="6691076" y="3061783"/>
            <a:ext cx="138334" cy="12624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2</a:t>
            </a:r>
          </a:p>
        </p:txBody>
      </p:sp>
      <p:sp>
        <p:nvSpPr>
          <p:cNvPr id="103" name="Oval 102"/>
          <p:cNvSpPr/>
          <p:nvPr/>
        </p:nvSpPr>
        <p:spPr>
          <a:xfrm>
            <a:off x="3932869" y="3036216"/>
            <a:ext cx="138334" cy="12624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>
                <a:hlinkClick r:id="rId5" action="ppaction://hlinksldjump"/>
              </a:rPr>
              <a:t>3</a:t>
            </a:r>
            <a:endParaRPr lang="en-US" sz="600" dirty="0"/>
          </a:p>
        </p:txBody>
      </p:sp>
      <p:sp>
        <p:nvSpPr>
          <p:cNvPr id="104" name="Oval 103"/>
          <p:cNvSpPr/>
          <p:nvPr/>
        </p:nvSpPr>
        <p:spPr>
          <a:xfrm>
            <a:off x="3921859" y="3608760"/>
            <a:ext cx="138334" cy="12624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>
                <a:hlinkClick r:id="rId5" action="ppaction://hlinksldjump"/>
              </a:rPr>
              <a:t>6</a:t>
            </a:r>
            <a:endParaRPr lang="en-US" sz="600" dirty="0"/>
          </a:p>
        </p:txBody>
      </p:sp>
      <p:sp>
        <p:nvSpPr>
          <p:cNvPr id="105" name="Oval 104"/>
          <p:cNvSpPr/>
          <p:nvPr/>
        </p:nvSpPr>
        <p:spPr>
          <a:xfrm>
            <a:off x="4677811" y="3574475"/>
            <a:ext cx="138334" cy="12624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5</a:t>
            </a:r>
          </a:p>
        </p:txBody>
      </p:sp>
      <p:sp>
        <p:nvSpPr>
          <p:cNvPr id="106" name="Oval 105"/>
          <p:cNvSpPr/>
          <p:nvPr/>
        </p:nvSpPr>
        <p:spPr>
          <a:xfrm>
            <a:off x="4241700" y="2553352"/>
            <a:ext cx="138334" cy="12624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>
                <a:hlinkClick r:id="rId5" action="ppaction://hlinksldjump"/>
              </a:rPr>
              <a:t>4</a:t>
            </a:r>
            <a:endParaRPr lang="en-US" sz="600" dirty="0"/>
          </a:p>
        </p:txBody>
      </p:sp>
      <p:sp>
        <p:nvSpPr>
          <p:cNvPr id="108" name="Oval 107"/>
          <p:cNvSpPr/>
          <p:nvPr/>
        </p:nvSpPr>
        <p:spPr>
          <a:xfrm>
            <a:off x="6096589" y="2581721"/>
            <a:ext cx="138334" cy="12624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7</a:t>
            </a:r>
          </a:p>
        </p:txBody>
      </p:sp>
      <p:cxnSp>
        <p:nvCxnSpPr>
          <p:cNvPr id="110" name="Google Shape;182;p4"/>
          <p:cNvCxnSpPr/>
          <p:nvPr/>
        </p:nvCxnSpPr>
        <p:spPr>
          <a:xfrm flipV="1">
            <a:off x="4919798" y="2530375"/>
            <a:ext cx="548640" cy="0"/>
          </a:xfrm>
          <a:prstGeom prst="straightConnector1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9" name="Oval 108"/>
          <p:cNvSpPr/>
          <p:nvPr/>
        </p:nvSpPr>
        <p:spPr>
          <a:xfrm>
            <a:off x="5114082" y="2446637"/>
            <a:ext cx="138334" cy="12624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8</a:t>
            </a:r>
          </a:p>
        </p:txBody>
      </p:sp>
      <p:sp>
        <p:nvSpPr>
          <p:cNvPr id="111" name="Oval 110"/>
          <p:cNvSpPr/>
          <p:nvPr/>
        </p:nvSpPr>
        <p:spPr>
          <a:xfrm>
            <a:off x="5128431" y="1845586"/>
            <a:ext cx="138334" cy="12624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9</a:t>
            </a:r>
          </a:p>
        </p:txBody>
      </p:sp>
      <p:sp>
        <p:nvSpPr>
          <p:cNvPr id="112" name="Oval 111"/>
          <p:cNvSpPr/>
          <p:nvPr/>
        </p:nvSpPr>
        <p:spPr>
          <a:xfrm>
            <a:off x="3038142" y="3457209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10</a:t>
            </a:r>
          </a:p>
        </p:txBody>
      </p:sp>
      <p:sp>
        <p:nvSpPr>
          <p:cNvPr id="113" name="Oval 112"/>
          <p:cNvSpPr/>
          <p:nvPr/>
        </p:nvSpPr>
        <p:spPr>
          <a:xfrm>
            <a:off x="3044548" y="4044656"/>
            <a:ext cx="159166" cy="15155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>
                <a:hlinkClick r:id="rId5" action="ppaction://hlinksldjump"/>
              </a:rPr>
              <a:t>11</a:t>
            </a:r>
            <a:endParaRPr lang="en-US" sz="600" dirty="0"/>
          </a:p>
        </p:txBody>
      </p:sp>
      <p:sp>
        <p:nvSpPr>
          <p:cNvPr id="114" name="Oval 113"/>
          <p:cNvSpPr/>
          <p:nvPr/>
        </p:nvSpPr>
        <p:spPr>
          <a:xfrm>
            <a:off x="3044548" y="4556327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12</a:t>
            </a:r>
          </a:p>
        </p:txBody>
      </p:sp>
      <p:sp>
        <p:nvSpPr>
          <p:cNvPr id="116" name="Oval 115"/>
          <p:cNvSpPr/>
          <p:nvPr/>
        </p:nvSpPr>
        <p:spPr>
          <a:xfrm>
            <a:off x="5587959" y="2188289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14</a:t>
            </a:r>
          </a:p>
        </p:txBody>
      </p:sp>
      <p:sp>
        <p:nvSpPr>
          <p:cNvPr id="117" name="Oval 116"/>
          <p:cNvSpPr/>
          <p:nvPr/>
        </p:nvSpPr>
        <p:spPr>
          <a:xfrm>
            <a:off x="5815786" y="2322489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18</a:t>
            </a:r>
          </a:p>
        </p:txBody>
      </p:sp>
      <p:cxnSp>
        <p:nvCxnSpPr>
          <p:cNvPr id="119" name="Google Shape;227;p4"/>
          <p:cNvCxnSpPr/>
          <p:nvPr/>
        </p:nvCxnSpPr>
        <p:spPr>
          <a:xfrm>
            <a:off x="3569939" y="1941327"/>
            <a:ext cx="27432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18" name="Oval 117"/>
          <p:cNvSpPr/>
          <p:nvPr/>
        </p:nvSpPr>
        <p:spPr>
          <a:xfrm>
            <a:off x="3621447" y="1841039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19</a:t>
            </a:r>
          </a:p>
        </p:txBody>
      </p:sp>
      <p:sp>
        <p:nvSpPr>
          <p:cNvPr id="120" name="Oval 119"/>
          <p:cNvSpPr/>
          <p:nvPr/>
        </p:nvSpPr>
        <p:spPr>
          <a:xfrm>
            <a:off x="5528123" y="2877613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16</a:t>
            </a:r>
          </a:p>
        </p:txBody>
      </p:sp>
      <p:sp>
        <p:nvSpPr>
          <p:cNvPr id="121" name="Oval 120"/>
          <p:cNvSpPr/>
          <p:nvPr/>
        </p:nvSpPr>
        <p:spPr>
          <a:xfrm>
            <a:off x="3304536" y="4811219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15</a:t>
            </a:r>
          </a:p>
        </p:txBody>
      </p:sp>
      <p:sp>
        <p:nvSpPr>
          <p:cNvPr id="122" name="Oval 121"/>
          <p:cNvSpPr/>
          <p:nvPr/>
        </p:nvSpPr>
        <p:spPr>
          <a:xfrm>
            <a:off x="6586843" y="2135366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17</a:t>
            </a:r>
          </a:p>
        </p:txBody>
      </p:sp>
      <p:cxnSp>
        <p:nvCxnSpPr>
          <p:cNvPr id="123" name="Google Shape;205;p4"/>
          <p:cNvCxnSpPr/>
          <p:nvPr/>
        </p:nvCxnSpPr>
        <p:spPr>
          <a:xfrm rot="10800000">
            <a:off x="6636198" y="1045951"/>
            <a:ext cx="5978" cy="875455"/>
          </a:xfrm>
          <a:prstGeom prst="straightConnector1">
            <a:avLst/>
          </a:pr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Oval 123"/>
          <p:cNvSpPr/>
          <p:nvPr/>
        </p:nvSpPr>
        <p:spPr>
          <a:xfrm>
            <a:off x="3513670" y="3645618"/>
            <a:ext cx="159166" cy="15155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>
                <a:hlinkClick r:id="rId5" action="ppaction://hlinksldjump"/>
              </a:rPr>
              <a:t>21</a:t>
            </a:r>
            <a:endParaRPr lang="en-US" sz="600" dirty="0"/>
          </a:p>
        </p:txBody>
      </p:sp>
      <p:cxnSp>
        <p:nvCxnSpPr>
          <p:cNvPr id="125" name="Google Shape;222;p4"/>
          <p:cNvCxnSpPr/>
          <p:nvPr/>
        </p:nvCxnSpPr>
        <p:spPr>
          <a:xfrm rot="10800000" flipH="1">
            <a:off x="3691242" y="3894205"/>
            <a:ext cx="0" cy="36576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26" name="Google Shape;222;p4"/>
          <p:cNvCxnSpPr/>
          <p:nvPr/>
        </p:nvCxnSpPr>
        <p:spPr>
          <a:xfrm rot="10800000" flipH="1">
            <a:off x="3703942" y="4339975"/>
            <a:ext cx="0" cy="54864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27" name="Oval 126"/>
          <p:cNvSpPr/>
          <p:nvPr/>
        </p:nvSpPr>
        <p:spPr>
          <a:xfrm>
            <a:off x="3622747" y="4403195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23</a:t>
            </a:r>
          </a:p>
        </p:txBody>
      </p:sp>
      <p:sp>
        <p:nvSpPr>
          <p:cNvPr id="128" name="Oval 127"/>
          <p:cNvSpPr/>
          <p:nvPr/>
        </p:nvSpPr>
        <p:spPr>
          <a:xfrm>
            <a:off x="3614211" y="3982298"/>
            <a:ext cx="159166" cy="1515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22</a:t>
            </a:r>
          </a:p>
        </p:txBody>
      </p:sp>
      <p:cxnSp>
        <p:nvCxnSpPr>
          <p:cNvPr id="129" name="Google Shape;222;p4"/>
          <p:cNvCxnSpPr/>
          <p:nvPr/>
        </p:nvCxnSpPr>
        <p:spPr>
          <a:xfrm rot="10800000" flipH="1">
            <a:off x="4290104" y="3173298"/>
            <a:ext cx="0" cy="4572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32" name="Oval 131"/>
          <p:cNvSpPr/>
          <p:nvPr/>
        </p:nvSpPr>
        <p:spPr>
          <a:xfrm>
            <a:off x="4204323" y="3309579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24</a:t>
            </a:r>
          </a:p>
        </p:txBody>
      </p:sp>
      <p:cxnSp>
        <p:nvCxnSpPr>
          <p:cNvPr id="133" name="Google Shape;222;p4"/>
          <p:cNvCxnSpPr/>
          <p:nvPr/>
        </p:nvCxnSpPr>
        <p:spPr>
          <a:xfrm rot="10800000" flipH="1">
            <a:off x="4277404" y="4067378"/>
            <a:ext cx="0" cy="27432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35" name="Oval 134"/>
          <p:cNvSpPr/>
          <p:nvPr/>
        </p:nvSpPr>
        <p:spPr>
          <a:xfrm>
            <a:off x="4197820" y="4127935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25</a:t>
            </a:r>
          </a:p>
        </p:txBody>
      </p:sp>
      <p:cxnSp>
        <p:nvCxnSpPr>
          <p:cNvPr id="136" name="Google Shape;222;p4"/>
          <p:cNvCxnSpPr/>
          <p:nvPr/>
        </p:nvCxnSpPr>
        <p:spPr>
          <a:xfrm rot="10800000" flipH="1">
            <a:off x="5479407" y="4332468"/>
            <a:ext cx="0" cy="182880"/>
          </a:xfrm>
          <a:prstGeom prst="straightConnector1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37" name="Google Shape;227;p4"/>
          <p:cNvCxnSpPr/>
          <p:nvPr/>
        </p:nvCxnSpPr>
        <p:spPr>
          <a:xfrm>
            <a:off x="5504409" y="4312936"/>
            <a:ext cx="182880" cy="0"/>
          </a:xfrm>
          <a:prstGeom prst="straightConnector1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38" name="Oval 137"/>
          <p:cNvSpPr/>
          <p:nvPr/>
        </p:nvSpPr>
        <p:spPr>
          <a:xfrm>
            <a:off x="5504442" y="4119887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26</a:t>
            </a:r>
          </a:p>
        </p:txBody>
      </p:sp>
      <p:sp>
        <p:nvSpPr>
          <p:cNvPr id="139" name="Oval 138"/>
          <p:cNvSpPr/>
          <p:nvPr/>
        </p:nvSpPr>
        <p:spPr>
          <a:xfrm>
            <a:off x="5280387" y="4339975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27</a:t>
            </a:r>
          </a:p>
        </p:txBody>
      </p:sp>
      <p:cxnSp>
        <p:nvCxnSpPr>
          <p:cNvPr id="140" name="Google Shape;227;p4"/>
          <p:cNvCxnSpPr/>
          <p:nvPr/>
        </p:nvCxnSpPr>
        <p:spPr>
          <a:xfrm>
            <a:off x="6552553" y="4312936"/>
            <a:ext cx="91440" cy="0"/>
          </a:xfrm>
          <a:prstGeom prst="straightConnector1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41" name="Google Shape;182;p4"/>
          <p:cNvCxnSpPr/>
          <p:nvPr/>
        </p:nvCxnSpPr>
        <p:spPr>
          <a:xfrm rot="5400000" flipV="1">
            <a:off x="6538318" y="4138792"/>
            <a:ext cx="274320" cy="0"/>
          </a:xfrm>
          <a:prstGeom prst="straightConnector1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15" name="Oval 114"/>
          <p:cNvSpPr/>
          <p:nvPr/>
        </p:nvSpPr>
        <p:spPr>
          <a:xfrm>
            <a:off x="6687213" y="4048636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13</a:t>
            </a:r>
          </a:p>
        </p:txBody>
      </p:sp>
      <p:sp>
        <p:nvSpPr>
          <p:cNvPr id="145" name="Oval 144"/>
          <p:cNvSpPr/>
          <p:nvPr/>
        </p:nvSpPr>
        <p:spPr>
          <a:xfrm>
            <a:off x="6532680" y="4347436"/>
            <a:ext cx="139718" cy="13200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28</a:t>
            </a:r>
          </a:p>
        </p:txBody>
      </p:sp>
      <p:sp>
        <p:nvSpPr>
          <p:cNvPr id="146" name="Oval 145"/>
          <p:cNvSpPr/>
          <p:nvPr/>
        </p:nvSpPr>
        <p:spPr>
          <a:xfrm>
            <a:off x="7232803" y="2121818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29</a:t>
            </a:r>
          </a:p>
        </p:txBody>
      </p:sp>
      <p:pic>
        <p:nvPicPr>
          <p:cNvPr id="147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60B30A22-D3CF-4EAB-BBF6-1821FE665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3943631" y="1805268"/>
            <a:ext cx="70935" cy="163783"/>
          </a:xfrm>
          <a:prstGeom prst="rect">
            <a:avLst/>
          </a:prstGeom>
          <a:noFill/>
          <a:ln w="317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C717BEA0-58B6-4FA0-8A6C-3F0315CA9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5727122" y="2537955"/>
            <a:ext cx="52745" cy="121786"/>
          </a:xfrm>
          <a:prstGeom prst="rect">
            <a:avLst/>
          </a:prstGeom>
          <a:noFill/>
          <a:ln w="317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C717BEA0-58B6-4FA0-8A6C-3F0315CA9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3777060" y="4586092"/>
            <a:ext cx="52745" cy="121786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C717BEA0-58B6-4FA0-8A6C-3F0315CA9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6024527" y="4242324"/>
            <a:ext cx="52745" cy="121786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C717BEA0-58B6-4FA0-8A6C-3F0315CA9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6245486" y="4242991"/>
            <a:ext cx="52745" cy="121786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C717BEA0-58B6-4FA0-8A6C-3F0315CA9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7187566" y="4269941"/>
            <a:ext cx="52745" cy="121786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C717BEA0-58B6-4FA0-8A6C-3F0315CA9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5585955" y="3077095"/>
            <a:ext cx="52745" cy="121786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Oval 159"/>
          <p:cNvSpPr/>
          <p:nvPr/>
        </p:nvSpPr>
        <p:spPr>
          <a:xfrm>
            <a:off x="3900455" y="4571209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35</a:t>
            </a:r>
          </a:p>
        </p:txBody>
      </p:sp>
      <p:sp>
        <p:nvSpPr>
          <p:cNvPr id="251" name="Oval 250"/>
          <p:cNvSpPr/>
          <p:nvPr/>
        </p:nvSpPr>
        <p:spPr>
          <a:xfrm>
            <a:off x="3900455" y="1578760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30</a:t>
            </a:r>
          </a:p>
        </p:txBody>
      </p:sp>
      <p:sp>
        <p:nvSpPr>
          <p:cNvPr id="252" name="Oval 251"/>
          <p:cNvSpPr/>
          <p:nvPr/>
        </p:nvSpPr>
        <p:spPr>
          <a:xfrm>
            <a:off x="5962347" y="4026182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32</a:t>
            </a:r>
          </a:p>
        </p:txBody>
      </p:sp>
      <p:sp>
        <p:nvSpPr>
          <p:cNvPr id="253" name="Oval 252"/>
          <p:cNvSpPr/>
          <p:nvPr/>
        </p:nvSpPr>
        <p:spPr>
          <a:xfrm>
            <a:off x="6178603" y="4022361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31</a:t>
            </a:r>
          </a:p>
        </p:txBody>
      </p:sp>
      <p:sp>
        <p:nvSpPr>
          <p:cNvPr id="254" name="Oval 253"/>
          <p:cNvSpPr/>
          <p:nvPr/>
        </p:nvSpPr>
        <p:spPr>
          <a:xfrm>
            <a:off x="7133383" y="4003825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33</a:t>
            </a:r>
          </a:p>
        </p:txBody>
      </p:sp>
      <p:sp>
        <p:nvSpPr>
          <p:cNvPr id="255" name="Oval 254"/>
          <p:cNvSpPr/>
          <p:nvPr/>
        </p:nvSpPr>
        <p:spPr>
          <a:xfrm>
            <a:off x="5566135" y="2583656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34</a:t>
            </a:r>
          </a:p>
        </p:txBody>
      </p:sp>
      <p:pic>
        <p:nvPicPr>
          <p:cNvPr id="256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C717BEA0-58B6-4FA0-8A6C-3F0315CA9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2473448" y="3081364"/>
            <a:ext cx="52745" cy="121786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" name="Oval 258"/>
          <p:cNvSpPr/>
          <p:nvPr/>
        </p:nvSpPr>
        <p:spPr>
          <a:xfrm>
            <a:off x="2420237" y="2857116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36</a:t>
            </a:r>
          </a:p>
        </p:txBody>
      </p:sp>
      <p:pic>
        <p:nvPicPr>
          <p:cNvPr id="260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C717BEA0-58B6-4FA0-8A6C-3F0315CA9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4690874" y="4252043"/>
            <a:ext cx="52745" cy="121786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" name="Oval 268"/>
          <p:cNvSpPr/>
          <p:nvPr/>
        </p:nvSpPr>
        <p:spPr>
          <a:xfrm>
            <a:off x="4642067" y="4048636"/>
            <a:ext cx="159166" cy="15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dirty="0"/>
              <a:t>37</a:t>
            </a:r>
          </a:p>
        </p:txBody>
      </p:sp>
      <p:cxnSp>
        <p:nvCxnSpPr>
          <p:cNvPr id="271" name="Google Shape;182;p4"/>
          <p:cNvCxnSpPr/>
          <p:nvPr/>
        </p:nvCxnSpPr>
        <p:spPr>
          <a:xfrm flipV="1">
            <a:off x="243679" y="1252703"/>
            <a:ext cx="182880" cy="0"/>
          </a:xfrm>
          <a:prstGeom prst="straightConnector1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272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A1716CCB-EEDB-4D3D-B149-283839D58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238903" y="2392647"/>
            <a:ext cx="111615" cy="234147"/>
          </a:xfrm>
          <a:prstGeom prst="rect">
            <a:avLst/>
          </a:prstGeom>
          <a:noFill/>
          <a:ln w="317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174453D0-EA12-431C-9EC4-3FADE7581C4B}"/>
              </a:ext>
            </a:extLst>
          </p:cNvPr>
          <p:cNvSpPr txBox="1"/>
          <p:nvPr/>
        </p:nvSpPr>
        <p:spPr>
          <a:xfrm>
            <a:off x="345181" y="2353543"/>
            <a:ext cx="57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Traffic Signal </a:t>
            </a:r>
          </a:p>
          <a:p>
            <a:r>
              <a:rPr lang="en-US" sz="600" dirty="0"/>
              <a:t>Completed</a:t>
            </a:r>
          </a:p>
        </p:txBody>
      </p:sp>
      <p:pic>
        <p:nvPicPr>
          <p:cNvPr id="275" name="Picture 2" descr="Road Traffic Light - Red, Green  Yellow Signal | vector clipart icon">
            <a:extLst>
              <a:ext uri="{FF2B5EF4-FFF2-40B4-BE49-F238E27FC236}">
                <a16:creationId xmlns:a16="http://schemas.microsoft.com/office/drawing/2014/main" id="{A1716CCB-EEDB-4D3D-B149-283839D58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4205" r="36805" b="4399"/>
          <a:stretch/>
        </p:blipFill>
        <p:spPr bwMode="auto">
          <a:xfrm>
            <a:off x="241007" y="2785547"/>
            <a:ext cx="111615" cy="234147"/>
          </a:xfrm>
          <a:prstGeom prst="rect">
            <a:avLst/>
          </a:prstGeom>
          <a:noFill/>
          <a:ln w="317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174453D0-EA12-431C-9EC4-3FADE7581C4B}"/>
              </a:ext>
            </a:extLst>
          </p:cNvPr>
          <p:cNvSpPr txBox="1"/>
          <p:nvPr/>
        </p:nvSpPr>
        <p:spPr>
          <a:xfrm>
            <a:off x="382525" y="2717827"/>
            <a:ext cx="57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Traffic Signal </a:t>
            </a:r>
          </a:p>
          <a:p>
            <a:r>
              <a:rPr lang="en-US" sz="600" dirty="0"/>
              <a:t>Active</a:t>
            </a:r>
          </a:p>
        </p:txBody>
      </p:sp>
      <p:cxnSp>
        <p:nvCxnSpPr>
          <p:cNvPr id="130" name="Google Shape;227;p4"/>
          <p:cNvCxnSpPr/>
          <p:nvPr/>
        </p:nvCxnSpPr>
        <p:spPr>
          <a:xfrm>
            <a:off x="237062" y="1964235"/>
            <a:ext cx="186479" cy="0"/>
          </a:xfrm>
          <a:prstGeom prst="straightConnector1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31" name="Title 1"/>
          <p:cNvSpPr txBox="1">
            <a:spLocks/>
          </p:cNvSpPr>
          <p:nvPr/>
        </p:nvSpPr>
        <p:spPr bwMode="auto">
          <a:xfrm>
            <a:off x="430696" y="304800"/>
            <a:ext cx="7627454" cy="24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chemeClr val="tx1"/>
                </a:solidFill>
                <a:latin typeface="Trajan Pro"/>
                <a:ea typeface="+mj-ea"/>
                <a:cs typeface="Trajan Pro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en-US" b="1" dirty="0"/>
              <a:t>Streets IIP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7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477"/>
            <a:ext cx="8991600" cy="381000"/>
          </a:xfrm>
        </p:spPr>
        <p:txBody>
          <a:bodyPr/>
          <a:lstStyle/>
          <a:p>
            <a:r>
              <a:rPr lang="en-US" b="1" dirty="0"/>
              <a:t>Streets IIP:  $196.8M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8456"/>
            <a:ext cx="7467600" cy="115014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Proposed IIP from Adopted Master Plan:  $196.8M</a:t>
            </a: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Summary of Projects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Continue Aggressive Construction of New Streets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Master Plan Update Ongoing (Estimated Completion Date: Summer 2025)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868450"/>
            <a:ext cx="381000" cy="273844"/>
          </a:xfrm>
        </p:spPr>
        <p:txBody>
          <a:bodyPr/>
          <a:lstStyle/>
          <a:p>
            <a:fld id="{819B4A0B-01FB-41C0-A421-96E3C8756D36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1849091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796865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Comparison of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Expenses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68212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2343150"/>
          <a:ext cx="79248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844">
                  <a:extLst>
                    <a:ext uri="{9D8B030D-6E8A-4147-A177-3AD203B41FA5}">
                      <a16:colId xmlns:a16="http://schemas.microsoft.com/office/drawing/2014/main" val="2568265447"/>
                    </a:ext>
                  </a:extLst>
                </a:gridCol>
                <a:gridCol w="1064556">
                  <a:extLst>
                    <a:ext uri="{9D8B030D-6E8A-4147-A177-3AD203B41FA5}">
                      <a16:colId xmlns:a16="http://schemas.microsoft.com/office/drawing/2014/main" val="37006934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85749354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824682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</a:t>
                      </a:r>
                    </a:p>
                    <a:p>
                      <a:pPr algn="ctr"/>
                      <a:r>
                        <a:rPr lang="en-US" dirty="0"/>
                        <a:t>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Proposed</a:t>
                      </a:r>
                    </a:p>
                    <a:p>
                      <a:pPr algn="ctr"/>
                      <a:r>
                        <a:rPr lang="en-US" dirty="0"/>
                        <a:t>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998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Existing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  <a:r>
                        <a:rPr lang="en-US" baseline="0" dirty="0"/>
                        <a:t> /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/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  <a:r>
                        <a:rPr lang="en-US" baseline="0" dirty="0"/>
                        <a:t> / 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Existing 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$9.2M*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$5.7M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85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Projects (IIP)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$147.1M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$196.8M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$49.7M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78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$150.6M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$206.0M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$55.4M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749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4781550"/>
            <a:ext cx="6372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*Currently evaluating opportunity for reduction by paying off existing debt.</a:t>
            </a:r>
          </a:p>
        </p:txBody>
      </p:sp>
    </p:spTree>
    <p:extLst>
      <p:ext uri="{BB962C8B-B14F-4D97-AF65-F5344CB8AC3E}">
        <p14:creationId xmlns:p14="http://schemas.microsoft.com/office/powerpoint/2010/main" val="2147485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25518" y="312861"/>
            <a:ext cx="33086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defRPr/>
            </a:pPr>
            <a:r>
              <a:rPr lang="en-US" sz="40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Solving the </a:t>
            </a:r>
          </a:p>
          <a:p>
            <a:pPr algn="r" defTabSz="685800">
              <a:defRPr/>
            </a:pPr>
            <a:r>
              <a:rPr lang="en-US" sz="40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Transportation </a:t>
            </a:r>
          </a:p>
          <a:p>
            <a:pPr algn="r" defTabSz="685800">
              <a:defRPr/>
            </a:pPr>
            <a:r>
              <a:rPr lang="en-US" sz="40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Puzzle </a:t>
            </a:r>
          </a:p>
          <a:p>
            <a:pPr algn="r" defTabSz="685800">
              <a:defRPr/>
            </a:pPr>
            <a:r>
              <a:rPr lang="en-US" sz="40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In Queen Creek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3145" y="3384268"/>
            <a:ext cx="252517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defRPr/>
            </a:pPr>
            <a:r>
              <a:rPr lang="en-US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Mohamed Youssef, PE, PTOE Public Works Director </a:t>
            </a:r>
          </a:p>
          <a:p>
            <a:pPr algn="r" defTabSz="685800">
              <a:defRPr/>
            </a:pPr>
            <a:r>
              <a:rPr lang="en-US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Town of Queen Creek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49572" cy="5143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53156" y="4781550"/>
            <a:ext cx="361950" cy="273844"/>
          </a:xfrm>
        </p:spPr>
        <p:txBody>
          <a:bodyPr/>
          <a:lstStyle/>
          <a:p>
            <a:fld id="{3ABFDDC2-C882-407E-B7C5-706DD3FD742F}" type="slidenum">
              <a:rPr lang="en-US" sz="1200" smtClean="0">
                <a:solidFill>
                  <a:schemeClr val="tx1"/>
                </a:solidFill>
              </a:rPr>
              <a:t>8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1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9562" y="182713"/>
            <a:ext cx="8534400" cy="4800600"/>
            <a:chOff x="457200" y="819150"/>
            <a:chExt cx="8534400" cy="4800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819150"/>
              <a:ext cx="8534400" cy="4800600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3596641" y="1885950"/>
              <a:ext cx="2077085" cy="1676233"/>
            </a:xfrm>
            <a:custGeom>
              <a:avLst/>
              <a:gdLst>
                <a:gd name="connsiteX0" fmla="*/ 1428584 w 1436536"/>
                <a:gd name="connsiteY0" fmla="*/ 0 h 1402080"/>
                <a:gd name="connsiteX1" fmla="*/ 15903 w 1436536"/>
                <a:gd name="connsiteY1" fmla="*/ 5301 h 1402080"/>
                <a:gd name="connsiteX2" fmla="*/ 0 w 1436536"/>
                <a:gd name="connsiteY2" fmla="*/ 1402080 h 1402080"/>
                <a:gd name="connsiteX3" fmla="*/ 241190 w 1436536"/>
                <a:gd name="connsiteY3" fmla="*/ 1391479 h 1402080"/>
                <a:gd name="connsiteX4" fmla="*/ 251791 w 1436536"/>
                <a:gd name="connsiteY4" fmla="*/ 811033 h 1402080"/>
                <a:gd name="connsiteX5" fmla="*/ 617551 w 1436536"/>
                <a:gd name="connsiteY5" fmla="*/ 808383 h 1402080"/>
                <a:gd name="connsiteX6" fmla="*/ 622852 w 1436536"/>
                <a:gd name="connsiteY6" fmla="*/ 1113183 h 1402080"/>
                <a:gd name="connsiteX7" fmla="*/ 718268 w 1436536"/>
                <a:gd name="connsiteY7" fmla="*/ 1107882 h 1402080"/>
                <a:gd name="connsiteX8" fmla="*/ 718268 w 1436536"/>
                <a:gd name="connsiteY8" fmla="*/ 1007166 h 1402080"/>
                <a:gd name="connsiteX9" fmla="*/ 1428584 w 1436536"/>
                <a:gd name="connsiteY9" fmla="*/ 1017767 h 1402080"/>
                <a:gd name="connsiteX10" fmla="*/ 1420633 w 1436536"/>
                <a:gd name="connsiteY10" fmla="*/ 808383 h 1402080"/>
                <a:gd name="connsiteX11" fmla="*/ 1417983 w 1436536"/>
                <a:gd name="connsiteY11" fmla="*/ 644056 h 1402080"/>
                <a:gd name="connsiteX12" fmla="*/ 1277510 w 1436536"/>
                <a:gd name="connsiteY12" fmla="*/ 638755 h 1402080"/>
                <a:gd name="connsiteX13" fmla="*/ 1280160 w 1436536"/>
                <a:gd name="connsiteY13" fmla="*/ 522136 h 1402080"/>
                <a:gd name="connsiteX14" fmla="*/ 1200647 w 1436536"/>
                <a:gd name="connsiteY14" fmla="*/ 519486 h 1402080"/>
                <a:gd name="connsiteX15" fmla="*/ 1200647 w 1436536"/>
                <a:gd name="connsiteY15" fmla="*/ 410818 h 1402080"/>
                <a:gd name="connsiteX16" fmla="*/ 1436536 w 1436536"/>
                <a:gd name="connsiteY16" fmla="*/ 410818 h 1402080"/>
                <a:gd name="connsiteX17" fmla="*/ 1428584 w 1436536"/>
                <a:gd name="connsiteY17" fmla="*/ 0 h 1402080"/>
                <a:gd name="connsiteX0" fmla="*/ 1428584 w 1436536"/>
                <a:gd name="connsiteY0" fmla="*/ 1104 h 1403184"/>
                <a:gd name="connsiteX1" fmla="*/ 1203960 w 1436536"/>
                <a:gd name="connsiteY1" fmla="*/ 0 h 1403184"/>
                <a:gd name="connsiteX2" fmla="*/ 15903 w 1436536"/>
                <a:gd name="connsiteY2" fmla="*/ 6405 h 1403184"/>
                <a:gd name="connsiteX3" fmla="*/ 0 w 1436536"/>
                <a:gd name="connsiteY3" fmla="*/ 1403184 h 1403184"/>
                <a:gd name="connsiteX4" fmla="*/ 241190 w 1436536"/>
                <a:gd name="connsiteY4" fmla="*/ 1392583 h 1403184"/>
                <a:gd name="connsiteX5" fmla="*/ 251791 w 1436536"/>
                <a:gd name="connsiteY5" fmla="*/ 812137 h 1403184"/>
                <a:gd name="connsiteX6" fmla="*/ 617551 w 1436536"/>
                <a:gd name="connsiteY6" fmla="*/ 809487 h 1403184"/>
                <a:gd name="connsiteX7" fmla="*/ 622852 w 1436536"/>
                <a:gd name="connsiteY7" fmla="*/ 1114287 h 1403184"/>
                <a:gd name="connsiteX8" fmla="*/ 718268 w 1436536"/>
                <a:gd name="connsiteY8" fmla="*/ 1108986 h 1403184"/>
                <a:gd name="connsiteX9" fmla="*/ 718268 w 1436536"/>
                <a:gd name="connsiteY9" fmla="*/ 1008270 h 1403184"/>
                <a:gd name="connsiteX10" fmla="*/ 1428584 w 1436536"/>
                <a:gd name="connsiteY10" fmla="*/ 1018871 h 1403184"/>
                <a:gd name="connsiteX11" fmla="*/ 1420633 w 1436536"/>
                <a:gd name="connsiteY11" fmla="*/ 809487 h 1403184"/>
                <a:gd name="connsiteX12" fmla="*/ 1417983 w 1436536"/>
                <a:gd name="connsiteY12" fmla="*/ 645160 h 1403184"/>
                <a:gd name="connsiteX13" fmla="*/ 1277510 w 1436536"/>
                <a:gd name="connsiteY13" fmla="*/ 639859 h 1403184"/>
                <a:gd name="connsiteX14" fmla="*/ 1280160 w 1436536"/>
                <a:gd name="connsiteY14" fmla="*/ 523240 h 1403184"/>
                <a:gd name="connsiteX15" fmla="*/ 1200647 w 1436536"/>
                <a:gd name="connsiteY15" fmla="*/ 520590 h 1403184"/>
                <a:gd name="connsiteX16" fmla="*/ 1200647 w 1436536"/>
                <a:gd name="connsiteY16" fmla="*/ 411922 h 1403184"/>
                <a:gd name="connsiteX17" fmla="*/ 1436536 w 1436536"/>
                <a:gd name="connsiteY17" fmla="*/ 411922 h 1403184"/>
                <a:gd name="connsiteX18" fmla="*/ 1428584 w 1436536"/>
                <a:gd name="connsiteY18" fmla="*/ 1104 h 1403184"/>
                <a:gd name="connsiteX0" fmla="*/ 1428584 w 1436536"/>
                <a:gd name="connsiteY0" fmla="*/ 1104 h 1403184"/>
                <a:gd name="connsiteX1" fmla="*/ 1356360 w 1436536"/>
                <a:gd name="connsiteY1" fmla="*/ 0 h 1403184"/>
                <a:gd name="connsiteX2" fmla="*/ 1203960 w 1436536"/>
                <a:gd name="connsiteY2" fmla="*/ 0 h 1403184"/>
                <a:gd name="connsiteX3" fmla="*/ 15903 w 1436536"/>
                <a:gd name="connsiteY3" fmla="*/ 6405 h 1403184"/>
                <a:gd name="connsiteX4" fmla="*/ 0 w 1436536"/>
                <a:gd name="connsiteY4" fmla="*/ 1403184 h 1403184"/>
                <a:gd name="connsiteX5" fmla="*/ 241190 w 1436536"/>
                <a:gd name="connsiteY5" fmla="*/ 1392583 h 1403184"/>
                <a:gd name="connsiteX6" fmla="*/ 251791 w 1436536"/>
                <a:gd name="connsiteY6" fmla="*/ 812137 h 1403184"/>
                <a:gd name="connsiteX7" fmla="*/ 617551 w 1436536"/>
                <a:gd name="connsiteY7" fmla="*/ 809487 h 1403184"/>
                <a:gd name="connsiteX8" fmla="*/ 622852 w 1436536"/>
                <a:gd name="connsiteY8" fmla="*/ 1114287 h 1403184"/>
                <a:gd name="connsiteX9" fmla="*/ 718268 w 1436536"/>
                <a:gd name="connsiteY9" fmla="*/ 1108986 h 1403184"/>
                <a:gd name="connsiteX10" fmla="*/ 718268 w 1436536"/>
                <a:gd name="connsiteY10" fmla="*/ 1008270 h 1403184"/>
                <a:gd name="connsiteX11" fmla="*/ 1428584 w 1436536"/>
                <a:gd name="connsiteY11" fmla="*/ 1018871 h 1403184"/>
                <a:gd name="connsiteX12" fmla="*/ 1420633 w 1436536"/>
                <a:gd name="connsiteY12" fmla="*/ 809487 h 1403184"/>
                <a:gd name="connsiteX13" fmla="*/ 1417983 w 1436536"/>
                <a:gd name="connsiteY13" fmla="*/ 645160 h 1403184"/>
                <a:gd name="connsiteX14" fmla="*/ 1277510 w 1436536"/>
                <a:gd name="connsiteY14" fmla="*/ 639859 h 1403184"/>
                <a:gd name="connsiteX15" fmla="*/ 1280160 w 1436536"/>
                <a:gd name="connsiteY15" fmla="*/ 523240 h 1403184"/>
                <a:gd name="connsiteX16" fmla="*/ 1200647 w 1436536"/>
                <a:gd name="connsiteY16" fmla="*/ 520590 h 1403184"/>
                <a:gd name="connsiteX17" fmla="*/ 1200647 w 1436536"/>
                <a:gd name="connsiteY17" fmla="*/ 411922 h 1403184"/>
                <a:gd name="connsiteX18" fmla="*/ 1436536 w 1436536"/>
                <a:gd name="connsiteY18" fmla="*/ 411922 h 1403184"/>
                <a:gd name="connsiteX19" fmla="*/ 1428584 w 1436536"/>
                <a:gd name="connsiteY19" fmla="*/ 1104 h 1403184"/>
                <a:gd name="connsiteX0" fmla="*/ 1428584 w 1436536"/>
                <a:gd name="connsiteY0" fmla="*/ 270979 h 1673059"/>
                <a:gd name="connsiteX1" fmla="*/ 1203960 w 1436536"/>
                <a:gd name="connsiteY1" fmla="*/ 0 h 1673059"/>
                <a:gd name="connsiteX2" fmla="*/ 1203960 w 1436536"/>
                <a:gd name="connsiteY2" fmla="*/ 269875 h 1673059"/>
                <a:gd name="connsiteX3" fmla="*/ 15903 w 1436536"/>
                <a:gd name="connsiteY3" fmla="*/ 276280 h 1673059"/>
                <a:gd name="connsiteX4" fmla="*/ 0 w 1436536"/>
                <a:gd name="connsiteY4" fmla="*/ 1673059 h 1673059"/>
                <a:gd name="connsiteX5" fmla="*/ 241190 w 1436536"/>
                <a:gd name="connsiteY5" fmla="*/ 1662458 h 1673059"/>
                <a:gd name="connsiteX6" fmla="*/ 251791 w 1436536"/>
                <a:gd name="connsiteY6" fmla="*/ 1082012 h 1673059"/>
                <a:gd name="connsiteX7" fmla="*/ 617551 w 1436536"/>
                <a:gd name="connsiteY7" fmla="*/ 1079362 h 1673059"/>
                <a:gd name="connsiteX8" fmla="*/ 622852 w 1436536"/>
                <a:gd name="connsiteY8" fmla="*/ 1384162 h 1673059"/>
                <a:gd name="connsiteX9" fmla="*/ 718268 w 1436536"/>
                <a:gd name="connsiteY9" fmla="*/ 1378861 h 1673059"/>
                <a:gd name="connsiteX10" fmla="*/ 718268 w 1436536"/>
                <a:gd name="connsiteY10" fmla="*/ 1278145 h 1673059"/>
                <a:gd name="connsiteX11" fmla="*/ 1428584 w 1436536"/>
                <a:gd name="connsiteY11" fmla="*/ 1288746 h 1673059"/>
                <a:gd name="connsiteX12" fmla="*/ 1420633 w 1436536"/>
                <a:gd name="connsiteY12" fmla="*/ 1079362 h 1673059"/>
                <a:gd name="connsiteX13" fmla="*/ 1417983 w 1436536"/>
                <a:gd name="connsiteY13" fmla="*/ 915035 h 1673059"/>
                <a:gd name="connsiteX14" fmla="*/ 1277510 w 1436536"/>
                <a:gd name="connsiteY14" fmla="*/ 909734 h 1673059"/>
                <a:gd name="connsiteX15" fmla="*/ 1280160 w 1436536"/>
                <a:gd name="connsiteY15" fmla="*/ 793115 h 1673059"/>
                <a:gd name="connsiteX16" fmla="*/ 1200647 w 1436536"/>
                <a:gd name="connsiteY16" fmla="*/ 790465 h 1673059"/>
                <a:gd name="connsiteX17" fmla="*/ 1200647 w 1436536"/>
                <a:gd name="connsiteY17" fmla="*/ 681797 h 1673059"/>
                <a:gd name="connsiteX18" fmla="*/ 1436536 w 1436536"/>
                <a:gd name="connsiteY18" fmla="*/ 681797 h 1673059"/>
                <a:gd name="connsiteX19" fmla="*/ 1428584 w 1436536"/>
                <a:gd name="connsiteY19" fmla="*/ 270979 h 1673059"/>
                <a:gd name="connsiteX0" fmla="*/ 1428584 w 1436536"/>
                <a:gd name="connsiteY0" fmla="*/ 270979 h 1673059"/>
                <a:gd name="connsiteX1" fmla="*/ 1337310 w 1436536"/>
                <a:gd name="connsiteY1" fmla="*/ 168276 h 1673059"/>
                <a:gd name="connsiteX2" fmla="*/ 1203960 w 1436536"/>
                <a:gd name="connsiteY2" fmla="*/ 0 h 1673059"/>
                <a:gd name="connsiteX3" fmla="*/ 1203960 w 1436536"/>
                <a:gd name="connsiteY3" fmla="*/ 269875 h 1673059"/>
                <a:gd name="connsiteX4" fmla="*/ 15903 w 1436536"/>
                <a:gd name="connsiteY4" fmla="*/ 276280 h 1673059"/>
                <a:gd name="connsiteX5" fmla="*/ 0 w 1436536"/>
                <a:gd name="connsiteY5" fmla="*/ 1673059 h 1673059"/>
                <a:gd name="connsiteX6" fmla="*/ 241190 w 1436536"/>
                <a:gd name="connsiteY6" fmla="*/ 1662458 h 1673059"/>
                <a:gd name="connsiteX7" fmla="*/ 251791 w 1436536"/>
                <a:gd name="connsiteY7" fmla="*/ 1082012 h 1673059"/>
                <a:gd name="connsiteX8" fmla="*/ 617551 w 1436536"/>
                <a:gd name="connsiteY8" fmla="*/ 1079362 h 1673059"/>
                <a:gd name="connsiteX9" fmla="*/ 622852 w 1436536"/>
                <a:gd name="connsiteY9" fmla="*/ 1384162 h 1673059"/>
                <a:gd name="connsiteX10" fmla="*/ 718268 w 1436536"/>
                <a:gd name="connsiteY10" fmla="*/ 1378861 h 1673059"/>
                <a:gd name="connsiteX11" fmla="*/ 718268 w 1436536"/>
                <a:gd name="connsiteY11" fmla="*/ 1278145 h 1673059"/>
                <a:gd name="connsiteX12" fmla="*/ 1428584 w 1436536"/>
                <a:gd name="connsiteY12" fmla="*/ 1288746 h 1673059"/>
                <a:gd name="connsiteX13" fmla="*/ 1420633 w 1436536"/>
                <a:gd name="connsiteY13" fmla="*/ 1079362 h 1673059"/>
                <a:gd name="connsiteX14" fmla="*/ 1417983 w 1436536"/>
                <a:gd name="connsiteY14" fmla="*/ 915035 h 1673059"/>
                <a:gd name="connsiteX15" fmla="*/ 1277510 w 1436536"/>
                <a:gd name="connsiteY15" fmla="*/ 909734 h 1673059"/>
                <a:gd name="connsiteX16" fmla="*/ 1280160 w 1436536"/>
                <a:gd name="connsiteY16" fmla="*/ 793115 h 1673059"/>
                <a:gd name="connsiteX17" fmla="*/ 1200647 w 1436536"/>
                <a:gd name="connsiteY17" fmla="*/ 790465 h 1673059"/>
                <a:gd name="connsiteX18" fmla="*/ 1200647 w 1436536"/>
                <a:gd name="connsiteY18" fmla="*/ 681797 h 1673059"/>
                <a:gd name="connsiteX19" fmla="*/ 1436536 w 1436536"/>
                <a:gd name="connsiteY19" fmla="*/ 681797 h 1673059"/>
                <a:gd name="connsiteX20" fmla="*/ 1428584 w 1436536"/>
                <a:gd name="connsiteY20" fmla="*/ 270979 h 1673059"/>
                <a:gd name="connsiteX0" fmla="*/ 1428584 w 1927860"/>
                <a:gd name="connsiteY0" fmla="*/ 274153 h 1676233"/>
                <a:gd name="connsiteX1" fmla="*/ 1927860 w 1927860"/>
                <a:gd name="connsiteY1" fmla="*/ 0 h 1676233"/>
                <a:gd name="connsiteX2" fmla="*/ 1203960 w 1927860"/>
                <a:gd name="connsiteY2" fmla="*/ 3174 h 1676233"/>
                <a:gd name="connsiteX3" fmla="*/ 1203960 w 1927860"/>
                <a:gd name="connsiteY3" fmla="*/ 273049 h 1676233"/>
                <a:gd name="connsiteX4" fmla="*/ 15903 w 1927860"/>
                <a:gd name="connsiteY4" fmla="*/ 279454 h 1676233"/>
                <a:gd name="connsiteX5" fmla="*/ 0 w 1927860"/>
                <a:gd name="connsiteY5" fmla="*/ 1676233 h 1676233"/>
                <a:gd name="connsiteX6" fmla="*/ 241190 w 1927860"/>
                <a:gd name="connsiteY6" fmla="*/ 1665632 h 1676233"/>
                <a:gd name="connsiteX7" fmla="*/ 251791 w 1927860"/>
                <a:gd name="connsiteY7" fmla="*/ 1085186 h 1676233"/>
                <a:gd name="connsiteX8" fmla="*/ 617551 w 1927860"/>
                <a:gd name="connsiteY8" fmla="*/ 1082536 h 1676233"/>
                <a:gd name="connsiteX9" fmla="*/ 622852 w 1927860"/>
                <a:gd name="connsiteY9" fmla="*/ 1387336 h 1676233"/>
                <a:gd name="connsiteX10" fmla="*/ 718268 w 1927860"/>
                <a:gd name="connsiteY10" fmla="*/ 1382035 h 1676233"/>
                <a:gd name="connsiteX11" fmla="*/ 718268 w 1927860"/>
                <a:gd name="connsiteY11" fmla="*/ 1281319 h 1676233"/>
                <a:gd name="connsiteX12" fmla="*/ 1428584 w 1927860"/>
                <a:gd name="connsiteY12" fmla="*/ 1291920 h 1676233"/>
                <a:gd name="connsiteX13" fmla="*/ 1420633 w 1927860"/>
                <a:gd name="connsiteY13" fmla="*/ 1082536 h 1676233"/>
                <a:gd name="connsiteX14" fmla="*/ 1417983 w 1927860"/>
                <a:gd name="connsiteY14" fmla="*/ 918209 h 1676233"/>
                <a:gd name="connsiteX15" fmla="*/ 1277510 w 1927860"/>
                <a:gd name="connsiteY15" fmla="*/ 912908 h 1676233"/>
                <a:gd name="connsiteX16" fmla="*/ 1280160 w 1927860"/>
                <a:gd name="connsiteY16" fmla="*/ 796289 h 1676233"/>
                <a:gd name="connsiteX17" fmla="*/ 1200647 w 1927860"/>
                <a:gd name="connsiteY17" fmla="*/ 793639 h 1676233"/>
                <a:gd name="connsiteX18" fmla="*/ 1200647 w 1927860"/>
                <a:gd name="connsiteY18" fmla="*/ 684971 h 1676233"/>
                <a:gd name="connsiteX19" fmla="*/ 1436536 w 1927860"/>
                <a:gd name="connsiteY19" fmla="*/ 684971 h 1676233"/>
                <a:gd name="connsiteX20" fmla="*/ 1428584 w 1927860"/>
                <a:gd name="connsiteY20" fmla="*/ 274153 h 1676233"/>
                <a:gd name="connsiteX0" fmla="*/ 1428584 w 1927860"/>
                <a:gd name="connsiteY0" fmla="*/ 274153 h 1676233"/>
                <a:gd name="connsiteX1" fmla="*/ 1673860 w 1927860"/>
                <a:gd name="connsiteY1" fmla="*/ 136525 h 1676233"/>
                <a:gd name="connsiteX2" fmla="*/ 1927860 w 1927860"/>
                <a:gd name="connsiteY2" fmla="*/ 0 h 1676233"/>
                <a:gd name="connsiteX3" fmla="*/ 1203960 w 1927860"/>
                <a:gd name="connsiteY3" fmla="*/ 3174 h 1676233"/>
                <a:gd name="connsiteX4" fmla="*/ 1203960 w 1927860"/>
                <a:gd name="connsiteY4" fmla="*/ 273049 h 1676233"/>
                <a:gd name="connsiteX5" fmla="*/ 15903 w 1927860"/>
                <a:gd name="connsiteY5" fmla="*/ 279454 h 1676233"/>
                <a:gd name="connsiteX6" fmla="*/ 0 w 1927860"/>
                <a:gd name="connsiteY6" fmla="*/ 1676233 h 1676233"/>
                <a:gd name="connsiteX7" fmla="*/ 241190 w 1927860"/>
                <a:gd name="connsiteY7" fmla="*/ 1665632 h 1676233"/>
                <a:gd name="connsiteX8" fmla="*/ 251791 w 1927860"/>
                <a:gd name="connsiteY8" fmla="*/ 1085186 h 1676233"/>
                <a:gd name="connsiteX9" fmla="*/ 617551 w 1927860"/>
                <a:gd name="connsiteY9" fmla="*/ 1082536 h 1676233"/>
                <a:gd name="connsiteX10" fmla="*/ 622852 w 1927860"/>
                <a:gd name="connsiteY10" fmla="*/ 1387336 h 1676233"/>
                <a:gd name="connsiteX11" fmla="*/ 718268 w 1927860"/>
                <a:gd name="connsiteY11" fmla="*/ 1382035 h 1676233"/>
                <a:gd name="connsiteX12" fmla="*/ 718268 w 1927860"/>
                <a:gd name="connsiteY12" fmla="*/ 1281319 h 1676233"/>
                <a:gd name="connsiteX13" fmla="*/ 1428584 w 1927860"/>
                <a:gd name="connsiteY13" fmla="*/ 1291920 h 1676233"/>
                <a:gd name="connsiteX14" fmla="*/ 1420633 w 1927860"/>
                <a:gd name="connsiteY14" fmla="*/ 1082536 h 1676233"/>
                <a:gd name="connsiteX15" fmla="*/ 1417983 w 1927860"/>
                <a:gd name="connsiteY15" fmla="*/ 918209 h 1676233"/>
                <a:gd name="connsiteX16" fmla="*/ 1277510 w 1927860"/>
                <a:gd name="connsiteY16" fmla="*/ 912908 h 1676233"/>
                <a:gd name="connsiteX17" fmla="*/ 1280160 w 1927860"/>
                <a:gd name="connsiteY17" fmla="*/ 796289 h 1676233"/>
                <a:gd name="connsiteX18" fmla="*/ 1200647 w 1927860"/>
                <a:gd name="connsiteY18" fmla="*/ 793639 h 1676233"/>
                <a:gd name="connsiteX19" fmla="*/ 1200647 w 1927860"/>
                <a:gd name="connsiteY19" fmla="*/ 684971 h 1676233"/>
                <a:gd name="connsiteX20" fmla="*/ 1436536 w 1927860"/>
                <a:gd name="connsiteY20" fmla="*/ 684971 h 1676233"/>
                <a:gd name="connsiteX21" fmla="*/ 1428584 w 1927860"/>
                <a:gd name="connsiteY21" fmla="*/ 274153 h 1676233"/>
                <a:gd name="connsiteX0" fmla="*/ 1428584 w 1994535"/>
                <a:gd name="connsiteY0" fmla="*/ 274153 h 1676233"/>
                <a:gd name="connsiteX1" fmla="*/ 1994535 w 1994535"/>
                <a:gd name="connsiteY1" fmla="*/ 196850 h 1676233"/>
                <a:gd name="connsiteX2" fmla="*/ 1927860 w 1994535"/>
                <a:gd name="connsiteY2" fmla="*/ 0 h 1676233"/>
                <a:gd name="connsiteX3" fmla="*/ 1203960 w 1994535"/>
                <a:gd name="connsiteY3" fmla="*/ 3174 h 1676233"/>
                <a:gd name="connsiteX4" fmla="*/ 1203960 w 1994535"/>
                <a:gd name="connsiteY4" fmla="*/ 273049 h 1676233"/>
                <a:gd name="connsiteX5" fmla="*/ 15903 w 1994535"/>
                <a:gd name="connsiteY5" fmla="*/ 279454 h 1676233"/>
                <a:gd name="connsiteX6" fmla="*/ 0 w 1994535"/>
                <a:gd name="connsiteY6" fmla="*/ 1676233 h 1676233"/>
                <a:gd name="connsiteX7" fmla="*/ 241190 w 1994535"/>
                <a:gd name="connsiteY7" fmla="*/ 1665632 h 1676233"/>
                <a:gd name="connsiteX8" fmla="*/ 251791 w 1994535"/>
                <a:gd name="connsiteY8" fmla="*/ 1085186 h 1676233"/>
                <a:gd name="connsiteX9" fmla="*/ 617551 w 1994535"/>
                <a:gd name="connsiteY9" fmla="*/ 1082536 h 1676233"/>
                <a:gd name="connsiteX10" fmla="*/ 622852 w 1994535"/>
                <a:gd name="connsiteY10" fmla="*/ 1387336 h 1676233"/>
                <a:gd name="connsiteX11" fmla="*/ 718268 w 1994535"/>
                <a:gd name="connsiteY11" fmla="*/ 1382035 h 1676233"/>
                <a:gd name="connsiteX12" fmla="*/ 718268 w 1994535"/>
                <a:gd name="connsiteY12" fmla="*/ 1281319 h 1676233"/>
                <a:gd name="connsiteX13" fmla="*/ 1428584 w 1994535"/>
                <a:gd name="connsiteY13" fmla="*/ 1291920 h 1676233"/>
                <a:gd name="connsiteX14" fmla="*/ 1420633 w 1994535"/>
                <a:gd name="connsiteY14" fmla="*/ 1082536 h 1676233"/>
                <a:gd name="connsiteX15" fmla="*/ 1417983 w 1994535"/>
                <a:gd name="connsiteY15" fmla="*/ 918209 h 1676233"/>
                <a:gd name="connsiteX16" fmla="*/ 1277510 w 1994535"/>
                <a:gd name="connsiteY16" fmla="*/ 912908 h 1676233"/>
                <a:gd name="connsiteX17" fmla="*/ 1280160 w 1994535"/>
                <a:gd name="connsiteY17" fmla="*/ 796289 h 1676233"/>
                <a:gd name="connsiteX18" fmla="*/ 1200647 w 1994535"/>
                <a:gd name="connsiteY18" fmla="*/ 793639 h 1676233"/>
                <a:gd name="connsiteX19" fmla="*/ 1200647 w 1994535"/>
                <a:gd name="connsiteY19" fmla="*/ 684971 h 1676233"/>
                <a:gd name="connsiteX20" fmla="*/ 1436536 w 1994535"/>
                <a:gd name="connsiteY20" fmla="*/ 684971 h 1676233"/>
                <a:gd name="connsiteX21" fmla="*/ 1428584 w 1994535"/>
                <a:gd name="connsiteY21" fmla="*/ 274153 h 1676233"/>
                <a:gd name="connsiteX0" fmla="*/ 1428584 w 1994535"/>
                <a:gd name="connsiteY0" fmla="*/ 274153 h 1676233"/>
                <a:gd name="connsiteX1" fmla="*/ 1896110 w 1994535"/>
                <a:gd name="connsiteY1" fmla="*/ 209550 h 1676233"/>
                <a:gd name="connsiteX2" fmla="*/ 1994535 w 1994535"/>
                <a:gd name="connsiteY2" fmla="*/ 196850 h 1676233"/>
                <a:gd name="connsiteX3" fmla="*/ 1927860 w 1994535"/>
                <a:gd name="connsiteY3" fmla="*/ 0 h 1676233"/>
                <a:gd name="connsiteX4" fmla="*/ 1203960 w 1994535"/>
                <a:gd name="connsiteY4" fmla="*/ 3174 h 1676233"/>
                <a:gd name="connsiteX5" fmla="*/ 1203960 w 1994535"/>
                <a:gd name="connsiteY5" fmla="*/ 273049 h 1676233"/>
                <a:gd name="connsiteX6" fmla="*/ 15903 w 1994535"/>
                <a:gd name="connsiteY6" fmla="*/ 279454 h 1676233"/>
                <a:gd name="connsiteX7" fmla="*/ 0 w 1994535"/>
                <a:gd name="connsiteY7" fmla="*/ 1676233 h 1676233"/>
                <a:gd name="connsiteX8" fmla="*/ 241190 w 1994535"/>
                <a:gd name="connsiteY8" fmla="*/ 1665632 h 1676233"/>
                <a:gd name="connsiteX9" fmla="*/ 251791 w 1994535"/>
                <a:gd name="connsiteY9" fmla="*/ 1085186 h 1676233"/>
                <a:gd name="connsiteX10" fmla="*/ 617551 w 1994535"/>
                <a:gd name="connsiteY10" fmla="*/ 1082536 h 1676233"/>
                <a:gd name="connsiteX11" fmla="*/ 622852 w 1994535"/>
                <a:gd name="connsiteY11" fmla="*/ 1387336 h 1676233"/>
                <a:gd name="connsiteX12" fmla="*/ 718268 w 1994535"/>
                <a:gd name="connsiteY12" fmla="*/ 1382035 h 1676233"/>
                <a:gd name="connsiteX13" fmla="*/ 718268 w 1994535"/>
                <a:gd name="connsiteY13" fmla="*/ 1281319 h 1676233"/>
                <a:gd name="connsiteX14" fmla="*/ 1428584 w 1994535"/>
                <a:gd name="connsiteY14" fmla="*/ 1291920 h 1676233"/>
                <a:gd name="connsiteX15" fmla="*/ 1420633 w 1994535"/>
                <a:gd name="connsiteY15" fmla="*/ 1082536 h 1676233"/>
                <a:gd name="connsiteX16" fmla="*/ 1417983 w 1994535"/>
                <a:gd name="connsiteY16" fmla="*/ 918209 h 1676233"/>
                <a:gd name="connsiteX17" fmla="*/ 1277510 w 1994535"/>
                <a:gd name="connsiteY17" fmla="*/ 912908 h 1676233"/>
                <a:gd name="connsiteX18" fmla="*/ 1280160 w 1994535"/>
                <a:gd name="connsiteY18" fmla="*/ 796289 h 1676233"/>
                <a:gd name="connsiteX19" fmla="*/ 1200647 w 1994535"/>
                <a:gd name="connsiteY19" fmla="*/ 793639 h 1676233"/>
                <a:gd name="connsiteX20" fmla="*/ 1200647 w 1994535"/>
                <a:gd name="connsiteY20" fmla="*/ 684971 h 1676233"/>
                <a:gd name="connsiteX21" fmla="*/ 1436536 w 1994535"/>
                <a:gd name="connsiteY21" fmla="*/ 684971 h 1676233"/>
                <a:gd name="connsiteX22" fmla="*/ 1428584 w 1994535"/>
                <a:gd name="connsiteY22" fmla="*/ 274153 h 1676233"/>
                <a:gd name="connsiteX0" fmla="*/ 1428584 w 1994535"/>
                <a:gd name="connsiteY0" fmla="*/ 274153 h 1676233"/>
                <a:gd name="connsiteX1" fmla="*/ 1797685 w 1994535"/>
                <a:gd name="connsiteY1" fmla="*/ 225425 h 1676233"/>
                <a:gd name="connsiteX2" fmla="*/ 1896110 w 1994535"/>
                <a:gd name="connsiteY2" fmla="*/ 209550 h 1676233"/>
                <a:gd name="connsiteX3" fmla="*/ 1994535 w 1994535"/>
                <a:gd name="connsiteY3" fmla="*/ 196850 h 1676233"/>
                <a:gd name="connsiteX4" fmla="*/ 1927860 w 1994535"/>
                <a:gd name="connsiteY4" fmla="*/ 0 h 1676233"/>
                <a:gd name="connsiteX5" fmla="*/ 1203960 w 1994535"/>
                <a:gd name="connsiteY5" fmla="*/ 3174 h 1676233"/>
                <a:gd name="connsiteX6" fmla="*/ 1203960 w 1994535"/>
                <a:gd name="connsiteY6" fmla="*/ 273049 h 1676233"/>
                <a:gd name="connsiteX7" fmla="*/ 15903 w 1994535"/>
                <a:gd name="connsiteY7" fmla="*/ 279454 h 1676233"/>
                <a:gd name="connsiteX8" fmla="*/ 0 w 1994535"/>
                <a:gd name="connsiteY8" fmla="*/ 1676233 h 1676233"/>
                <a:gd name="connsiteX9" fmla="*/ 241190 w 1994535"/>
                <a:gd name="connsiteY9" fmla="*/ 1665632 h 1676233"/>
                <a:gd name="connsiteX10" fmla="*/ 251791 w 1994535"/>
                <a:gd name="connsiteY10" fmla="*/ 1085186 h 1676233"/>
                <a:gd name="connsiteX11" fmla="*/ 617551 w 1994535"/>
                <a:gd name="connsiteY11" fmla="*/ 1082536 h 1676233"/>
                <a:gd name="connsiteX12" fmla="*/ 622852 w 1994535"/>
                <a:gd name="connsiteY12" fmla="*/ 1387336 h 1676233"/>
                <a:gd name="connsiteX13" fmla="*/ 718268 w 1994535"/>
                <a:gd name="connsiteY13" fmla="*/ 1382035 h 1676233"/>
                <a:gd name="connsiteX14" fmla="*/ 718268 w 1994535"/>
                <a:gd name="connsiteY14" fmla="*/ 1281319 h 1676233"/>
                <a:gd name="connsiteX15" fmla="*/ 1428584 w 1994535"/>
                <a:gd name="connsiteY15" fmla="*/ 1291920 h 1676233"/>
                <a:gd name="connsiteX16" fmla="*/ 1420633 w 1994535"/>
                <a:gd name="connsiteY16" fmla="*/ 1082536 h 1676233"/>
                <a:gd name="connsiteX17" fmla="*/ 1417983 w 1994535"/>
                <a:gd name="connsiteY17" fmla="*/ 918209 h 1676233"/>
                <a:gd name="connsiteX18" fmla="*/ 1277510 w 1994535"/>
                <a:gd name="connsiteY18" fmla="*/ 912908 h 1676233"/>
                <a:gd name="connsiteX19" fmla="*/ 1280160 w 1994535"/>
                <a:gd name="connsiteY19" fmla="*/ 796289 h 1676233"/>
                <a:gd name="connsiteX20" fmla="*/ 1200647 w 1994535"/>
                <a:gd name="connsiteY20" fmla="*/ 793639 h 1676233"/>
                <a:gd name="connsiteX21" fmla="*/ 1200647 w 1994535"/>
                <a:gd name="connsiteY21" fmla="*/ 684971 h 1676233"/>
                <a:gd name="connsiteX22" fmla="*/ 1436536 w 1994535"/>
                <a:gd name="connsiteY22" fmla="*/ 684971 h 1676233"/>
                <a:gd name="connsiteX23" fmla="*/ 1428584 w 1994535"/>
                <a:gd name="connsiteY23" fmla="*/ 274153 h 1676233"/>
                <a:gd name="connsiteX0" fmla="*/ 1428584 w 2016760"/>
                <a:gd name="connsiteY0" fmla="*/ 274153 h 1676233"/>
                <a:gd name="connsiteX1" fmla="*/ 1797685 w 2016760"/>
                <a:gd name="connsiteY1" fmla="*/ 225425 h 1676233"/>
                <a:gd name="connsiteX2" fmla="*/ 2016760 w 2016760"/>
                <a:gd name="connsiteY2" fmla="*/ 349250 h 1676233"/>
                <a:gd name="connsiteX3" fmla="*/ 1994535 w 2016760"/>
                <a:gd name="connsiteY3" fmla="*/ 196850 h 1676233"/>
                <a:gd name="connsiteX4" fmla="*/ 1927860 w 2016760"/>
                <a:gd name="connsiteY4" fmla="*/ 0 h 1676233"/>
                <a:gd name="connsiteX5" fmla="*/ 1203960 w 2016760"/>
                <a:gd name="connsiteY5" fmla="*/ 3174 h 1676233"/>
                <a:gd name="connsiteX6" fmla="*/ 1203960 w 2016760"/>
                <a:gd name="connsiteY6" fmla="*/ 273049 h 1676233"/>
                <a:gd name="connsiteX7" fmla="*/ 15903 w 2016760"/>
                <a:gd name="connsiteY7" fmla="*/ 279454 h 1676233"/>
                <a:gd name="connsiteX8" fmla="*/ 0 w 2016760"/>
                <a:gd name="connsiteY8" fmla="*/ 1676233 h 1676233"/>
                <a:gd name="connsiteX9" fmla="*/ 241190 w 2016760"/>
                <a:gd name="connsiteY9" fmla="*/ 1665632 h 1676233"/>
                <a:gd name="connsiteX10" fmla="*/ 251791 w 2016760"/>
                <a:gd name="connsiteY10" fmla="*/ 1085186 h 1676233"/>
                <a:gd name="connsiteX11" fmla="*/ 617551 w 2016760"/>
                <a:gd name="connsiteY11" fmla="*/ 1082536 h 1676233"/>
                <a:gd name="connsiteX12" fmla="*/ 622852 w 2016760"/>
                <a:gd name="connsiteY12" fmla="*/ 1387336 h 1676233"/>
                <a:gd name="connsiteX13" fmla="*/ 718268 w 2016760"/>
                <a:gd name="connsiteY13" fmla="*/ 1382035 h 1676233"/>
                <a:gd name="connsiteX14" fmla="*/ 718268 w 2016760"/>
                <a:gd name="connsiteY14" fmla="*/ 1281319 h 1676233"/>
                <a:gd name="connsiteX15" fmla="*/ 1428584 w 2016760"/>
                <a:gd name="connsiteY15" fmla="*/ 1291920 h 1676233"/>
                <a:gd name="connsiteX16" fmla="*/ 1420633 w 2016760"/>
                <a:gd name="connsiteY16" fmla="*/ 1082536 h 1676233"/>
                <a:gd name="connsiteX17" fmla="*/ 1417983 w 2016760"/>
                <a:gd name="connsiteY17" fmla="*/ 918209 h 1676233"/>
                <a:gd name="connsiteX18" fmla="*/ 1277510 w 2016760"/>
                <a:gd name="connsiteY18" fmla="*/ 912908 h 1676233"/>
                <a:gd name="connsiteX19" fmla="*/ 1280160 w 2016760"/>
                <a:gd name="connsiteY19" fmla="*/ 796289 h 1676233"/>
                <a:gd name="connsiteX20" fmla="*/ 1200647 w 2016760"/>
                <a:gd name="connsiteY20" fmla="*/ 793639 h 1676233"/>
                <a:gd name="connsiteX21" fmla="*/ 1200647 w 2016760"/>
                <a:gd name="connsiteY21" fmla="*/ 684971 h 1676233"/>
                <a:gd name="connsiteX22" fmla="*/ 1436536 w 2016760"/>
                <a:gd name="connsiteY22" fmla="*/ 684971 h 1676233"/>
                <a:gd name="connsiteX23" fmla="*/ 1428584 w 2016760"/>
                <a:gd name="connsiteY23" fmla="*/ 274153 h 1676233"/>
                <a:gd name="connsiteX0" fmla="*/ 1428584 w 2077085"/>
                <a:gd name="connsiteY0" fmla="*/ 274153 h 1676233"/>
                <a:gd name="connsiteX1" fmla="*/ 2077085 w 2077085"/>
                <a:gd name="connsiteY1" fmla="*/ 517525 h 1676233"/>
                <a:gd name="connsiteX2" fmla="*/ 2016760 w 2077085"/>
                <a:gd name="connsiteY2" fmla="*/ 349250 h 1676233"/>
                <a:gd name="connsiteX3" fmla="*/ 1994535 w 2077085"/>
                <a:gd name="connsiteY3" fmla="*/ 196850 h 1676233"/>
                <a:gd name="connsiteX4" fmla="*/ 1927860 w 2077085"/>
                <a:gd name="connsiteY4" fmla="*/ 0 h 1676233"/>
                <a:gd name="connsiteX5" fmla="*/ 1203960 w 2077085"/>
                <a:gd name="connsiteY5" fmla="*/ 3174 h 1676233"/>
                <a:gd name="connsiteX6" fmla="*/ 1203960 w 2077085"/>
                <a:gd name="connsiteY6" fmla="*/ 273049 h 1676233"/>
                <a:gd name="connsiteX7" fmla="*/ 15903 w 2077085"/>
                <a:gd name="connsiteY7" fmla="*/ 279454 h 1676233"/>
                <a:gd name="connsiteX8" fmla="*/ 0 w 2077085"/>
                <a:gd name="connsiteY8" fmla="*/ 1676233 h 1676233"/>
                <a:gd name="connsiteX9" fmla="*/ 241190 w 2077085"/>
                <a:gd name="connsiteY9" fmla="*/ 1665632 h 1676233"/>
                <a:gd name="connsiteX10" fmla="*/ 251791 w 2077085"/>
                <a:gd name="connsiteY10" fmla="*/ 1085186 h 1676233"/>
                <a:gd name="connsiteX11" fmla="*/ 617551 w 2077085"/>
                <a:gd name="connsiteY11" fmla="*/ 1082536 h 1676233"/>
                <a:gd name="connsiteX12" fmla="*/ 622852 w 2077085"/>
                <a:gd name="connsiteY12" fmla="*/ 1387336 h 1676233"/>
                <a:gd name="connsiteX13" fmla="*/ 718268 w 2077085"/>
                <a:gd name="connsiteY13" fmla="*/ 1382035 h 1676233"/>
                <a:gd name="connsiteX14" fmla="*/ 718268 w 2077085"/>
                <a:gd name="connsiteY14" fmla="*/ 1281319 h 1676233"/>
                <a:gd name="connsiteX15" fmla="*/ 1428584 w 2077085"/>
                <a:gd name="connsiteY15" fmla="*/ 1291920 h 1676233"/>
                <a:gd name="connsiteX16" fmla="*/ 1420633 w 2077085"/>
                <a:gd name="connsiteY16" fmla="*/ 1082536 h 1676233"/>
                <a:gd name="connsiteX17" fmla="*/ 1417983 w 2077085"/>
                <a:gd name="connsiteY17" fmla="*/ 918209 h 1676233"/>
                <a:gd name="connsiteX18" fmla="*/ 1277510 w 2077085"/>
                <a:gd name="connsiteY18" fmla="*/ 912908 h 1676233"/>
                <a:gd name="connsiteX19" fmla="*/ 1280160 w 2077085"/>
                <a:gd name="connsiteY19" fmla="*/ 796289 h 1676233"/>
                <a:gd name="connsiteX20" fmla="*/ 1200647 w 2077085"/>
                <a:gd name="connsiteY20" fmla="*/ 793639 h 1676233"/>
                <a:gd name="connsiteX21" fmla="*/ 1200647 w 2077085"/>
                <a:gd name="connsiteY21" fmla="*/ 684971 h 1676233"/>
                <a:gd name="connsiteX22" fmla="*/ 1436536 w 2077085"/>
                <a:gd name="connsiteY22" fmla="*/ 684971 h 1676233"/>
                <a:gd name="connsiteX23" fmla="*/ 1428584 w 2077085"/>
                <a:gd name="connsiteY23" fmla="*/ 274153 h 1676233"/>
                <a:gd name="connsiteX0" fmla="*/ 1428584 w 2077085"/>
                <a:gd name="connsiteY0" fmla="*/ 274153 h 1676233"/>
                <a:gd name="connsiteX1" fmla="*/ 1915159 w 2077085"/>
                <a:gd name="connsiteY1" fmla="*/ 450850 h 1676233"/>
                <a:gd name="connsiteX2" fmla="*/ 2077085 w 2077085"/>
                <a:gd name="connsiteY2" fmla="*/ 517525 h 1676233"/>
                <a:gd name="connsiteX3" fmla="*/ 2016760 w 2077085"/>
                <a:gd name="connsiteY3" fmla="*/ 349250 h 1676233"/>
                <a:gd name="connsiteX4" fmla="*/ 1994535 w 2077085"/>
                <a:gd name="connsiteY4" fmla="*/ 196850 h 1676233"/>
                <a:gd name="connsiteX5" fmla="*/ 1927860 w 2077085"/>
                <a:gd name="connsiteY5" fmla="*/ 0 h 1676233"/>
                <a:gd name="connsiteX6" fmla="*/ 1203960 w 2077085"/>
                <a:gd name="connsiteY6" fmla="*/ 3174 h 1676233"/>
                <a:gd name="connsiteX7" fmla="*/ 1203960 w 2077085"/>
                <a:gd name="connsiteY7" fmla="*/ 273049 h 1676233"/>
                <a:gd name="connsiteX8" fmla="*/ 15903 w 2077085"/>
                <a:gd name="connsiteY8" fmla="*/ 279454 h 1676233"/>
                <a:gd name="connsiteX9" fmla="*/ 0 w 2077085"/>
                <a:gd name="connsiteY9" fmla="*/ 1676233 h 1676233"/>
                <a:gd name="connsiteX10" fmla="*/ 241190 w 2077085"/>
                <a:gd name="connsiteY10" fmla="*/ 1665632 h 1676233"/>
                <a:gd name="connsiteX11" fmla="*/ 251791 w 2077085"/>
                <a:gd name="connsiteY11" fmla="*/ 1085186 h 1676233"/>
                <a:gd name="connsiteX12" fmla="*/ 617551 w 2077085"/>
                <a:gd name="connsiteY12" fmla="*/ 1082536 h 1676233"/>
                <a:gd name="connsiteX13" fmla="*/ 622852 w 2077085"/>
                <a:gd name="connsiteY13" fmla="*/ 1387336 h 1676233"/>
                <a:gd name="connsiteX14" fmla="*/ 718268 w 2077085"/>
                <a:gd name="connsiteY14" fmla="*/ 1382035 h 1676233"/>
                <a:gd name="connsiteX15" fmla="*/ 718268 w 2077085"/>
                <a:gd name="connsiteY15" fmla="*/ 1281319 h 1676233"/>
                <a:gd name="connsiteX16" fmla="*/ 1428584 w 2077085"/>
                <a:gd name="connsiteY16" fmla="*/ 1291920 h 1676233"/>
                <a:gd name="connsiteX17" fmla="*/ 1420633 w 2077085"/>
                <a:gd name="connsiteY17" fmla="*/ 1082536 h 1676233"/>
                <a:gd name="connsiteX18" fmla="*/ 1417983 w 2077085"/>
                <a:gd name="connsiteY18" fmla="*/ 918209 h 1676233"/>
                <a:gd name="connsiteX19" fmla="*/ 1277510 w 2077085"/>
                <a:gd name="connsiteY19" fmla="*/ 912908 h 1676233"/>
                <a:gd name="connsiteX20" fmla="*/ 1280160 w 2077085"/>
                <a:gd name="connsiteY20" fmla="*/ 796289 h 1676233"/>
                <a:gd name="connsiteX21" fmla="*/ 1200647 w 2077085"/>
                <a:gd name="connsiteY21" fmla="*/ 793639 h 1676233"/>
                <a:gd name="connsiteX22" fmla="*/ 1200647 w 2077085"/>
                <a:gd name="connsiteY22" fmla="*/ 684971 h 1676233"/>
                <a:gd name="connsiteX23" fmla="*/ 1436536 w 2077085"/>
                <a:gd name="connsiteY23" fmla="*/ 684971 h 1676233"/>
                <a:gd name="connsiteX24" fmla="*/ 1428584 w 2077085"/>
                <a:gd name="connsiteY24" fmla="*/ 274153 h 1676233"/>
                <a:gd name="connsiteX0" fmla="*/ 1428584 w 2077085"/>
                <a:gd name="connsiteY0" fmla="*/ 274153 h 1676233"/>
                <a:gd name="connsiteX1" fmla="*/ 1842134 w 2077085"/>
                <a:gd name="connsiteY1" fmla="*/ 520700 h 1676233"/>
                <a:gd name="connsiteX2" fmla="*/ 2077085 w 2077085"/>
                <a:gd name="connsiteY2" fmla="*/ 517525 h 1676233"/>
                <a:gd name="connsiteX3" fmla="*/ 2016760 w 2077085"/>
                <a:gd name="connsiteY3" fmla="*/ 349250 h 1676233"/>
                <a:gd name="connsiteX4" fmla="*/ 1994535 w 2077085"/>
                <a:gd name="connsiteY4" fmla="*/ 196850 h 1676233"/>
                <a:gd name="connsiteX5" fmla="*/ 1927860 w 2077085"/>
                <a:gd name="connsiteY5" fmla="*/ 0 h 1676233"/>
                <a:gd name="connsiteX6" fmla="*/ 1203960 w 2077085"/>
                <a:gd name="connsiteY6" fmla="*/ 3174 h 1676233"/>
                <a:gd name="connsiteX7" fmla="*/ 1203960 w 2077085"/>
                <a:gd name="connsiteY7" fmla="*/ 273049 h 1676233"/>
                <a:gd name="connsiteX8" fmla="*/ 15903 w 2077085"/>
                <a:gd name="connsiteY8" fmla="*/ 279454 h 1676233"/>
                <a:gd name="connsiteX9" fmla="*/ 0 w 2077085"/>
                <a:gd name="connsiteY9" fmla="*/ 1676233 h 1676233"/>
                <a:gd name="connsiteX10" fmla="*/ 241190 w 2077085"/>
                <a:gd name="connsiteY10" fmla="*/ 1665632 h 1676233"/>
                <a:gd name="connsiteX11" fmla="*/ 251791 w 2077085"/>
                <a:gd name="connsiteY11" fmla="*/ 1085186 h 1676233"/>
                <a:gd name="connsiteX12" fmla="*/ 617551 w 2077085"/>
                <a:gd name="connsiteY12" fmla="*/ 1082536 h 1676233"/>
                <a:gd name="connsiteX13" fmla="*/ 622852 w 2077085"/>
                <a:gd name="connsiteY13" fmla="*/ 1387336 h 1676233"/>
                <a:gd name="connsiteX14" fmla="*/ 718268 w 2077085"/>
                <a:gd name="connsiteY14" fmla="*/ 1382035 h 1676233"/>
                <a:gd name="connsiteX15" fmla="*/ 718268 w 2077085"/>
                <a:gd name="connsiteY15" fmla="*/ 1281319 h 1676233"/>
                <a:gd name="connsiteX16" fmla="*/ 1428584 w 2077085"/>
                <a:gd name="connsiteY16" fmla="*/ 1291920 h 1676233"/>
                <a:gd name="connsiteX17" fmla="*/ 1420633 w 2077085"/>
                <a:gd name="connsiteY17" fmla="*/ 1082536 h 1676233"/>
                <a:gd name="connsiteX18" fmla="*/ 1417983 w 2077085"/>
                <a:gd name="connsiteY18" fmla="*/ 918209 h 1676233"/>
                <a:gd name="connsiteX19" fmla="*/ 1277510 w 2077085"/>
                <a:gd name="connsiteY19" fmla="*/ 912908 h 1676233"/>
                <a:gd name="connsiteX20" fmla="*/ 1280160 w 2077085"/>
                <a:gd name="connsiteY20" fmla="*/ 796289 h 1676233"/>
                <a:gd name="connsiteX21" fmla="*/ 1200647 w 2077085"/>
                <a:gd name="connsiteY21" fmla="*/ 793639 h 1676233"/>
                <a:gd name="connsiteX22" fmla="*/ 1200647 w 2077085"/>
                <a:gd name="connsiteY22" fmla="*/ 684971 h 1676233"/>
                <a:gd name="connsiteX23" fmla="*/ 1436536 w 2077085"/>
                <a:gd name="connsiteY23" fmla="*/ 684971 h 1676233"/>
                <a:gd name="connsiteX24" fmla="*/ 1428584 w 2077085"/>
                <a:gd name="connsiteY24" fmla="*/ 274153 h 1676233"/>
                <a:gd name="connsiteX0" fmla="*/ 1428584 w 2077085"/>
                <a:gd name="connsiteY0" fmla="*/ 274153 h 1676233"/>
                <a:gd name="connsiteX1" fmla="*/ 1626234 w 2077085"/>
                <a:gd name="connsiteY1" fmla="*/ 390525 h 1676233"/>
                <a:gd name="connsiteX2" fmla="*/ 1842134 w 2077085"/>
                <a:gd name="connsiteY2" fmla="*/ 520700 h 1676233"/>
                <a:gd name="connsiteX3" fmla="*/ 2077085 w 2077085"/>
                <a:gd name="connsiteY3" fmla="*/ 517525 h 1676233"/>
                <a:gd name="connsiteX4" fmla="*/ 2016760 w 2077085"/>
                <a:gd name="connsiteY4" fmla="*/ 349250 h 1676233"/>
                <a:gd name="connsiteX5" fmla="*/ 1994535 w 2077085"/>
                <a:gd name="connsiteY5" fmla="*/ 196850 h 1676233"/>
                <a:gd name="connsiteX6" fmla="*/ 1927860 w 2077085"/>
                <a:gd name="connsiteY6" fmla="*/ 0 h 1676233"/>
                <a:gd name="connsiteX7" fmla="*/ 1203960 w 2077085"/>
                <a:gd name="connsiteY7" fmla="*/ 3174 h 1676233"/>
                <a:gd name="connsiteX8" fmla="*/ 1203960 w 2077085"/>
                <a:gd name="connsiteY8" fmla="*/ 273049 h 1676233"/>
                <a:gd name="connsiteX9" fmla="*/ 15903 w 2077085"/>
                <a:gd name="connsiteY9" fmla="*/ 279454 h 1676233"/>
                <a:gd name="connsiteX10" fmla="*/ 0 w 2077085"/>
                <a:gd name="connsiteY10" fmla="*/ 1676233 h 1676233"/>
                <a:gd name="connsiteX11" fmla="*/ 241190 w 2077085"/>
                <a:gd name="connsiteY11" fmla="*/ 1665632 h 1676233"/>
                <a:gd name="connsiteX12" fmla="*/ 251791 w 2077085"/>
                <a:gd name="connsiteY12" fmla="*/ 1085186 h 1676233"/>
                <a:gd name="connsiteX13" fmla="*/ 617551 w 2077085"/>
                <a:gd name="connsiteY13" fmla="*/ 1082536 h 1676233"/>
                <a:gd name="connsiteX14" fmla="*/ 622852 w 2077085"/>
                <a:gd name="connsiteY14" fmla="*/ 1387336 h 1676233"/>
                <a:gd name="connsiteX15" fmla="*/ 718268 w 2077085"/>
                <a:gd name="connsiteY15" fmla="*/ 1382035 h 1676233"/>
                <a:gd name="connsiteX16" fmla="*/ 718268 w 2077085"/>
                <a:gd name="connsiteY16" fmla="*/ 1281319 h 1676233"/>
                <a:gd name="connsiteX17" fmla="*/ 1428584 w 2077085"/>
                <a:gd name="connsiteY17" fmla="*/ 1291920 h 1676233"/>
                <a:gd name="connsiteX18" fmla="*/ 1420633 w 2077085"/>
                <a:gd name="connsiteY18" fmla="*/ 1082536 h 1676233"/>
                <a:gd name="connsiteX19" fmla="*/ 1417983 w 2077085"/>
                <a:gd name="connsiteY19" fmla="*/ 918209 h 1676233"/>
                <a:gd name="connsiteX20" fmla="*/ 1277510 w 2077085"/>
                <a:gd name="connsiteY20" fmla="*/ 912908 h 1676233"/>
                <a:gd name="connsiteX21" fmla="*/ 1280160 w 2077085"/>
                <a:gd name="connsiteY21" fmla="*/ 796289 h 1676233"/>
                <a:gd name="connsiteX22" fmla="*/ 1200647 w 2077085"/>
                <a:gd name="connsiteY22" fmla="*/ 793639 h 1676233"/>
                <a:gd name="connsiteX23" fmla="*/ 1200647 w 2077085"/>
                <a:gd name="connsiteY23" fmla="*/ 684971 h 1676233"/>
                <a:gd name="connsiteX24" fmla="*/ 1436536 w 2077085"/>
                <a:gd name="connsiteY24" fmla="*/ 684971 h 1676233"/>
                <a:gd name="connsiteX25" fmla="*/ 1428584 w 2077085"/>
                <a:gd name="connsiteY25" fmla="*/ 274153 h 1676233"/>
                <a:gd name="connsiteX0" fmla="*/ 1428584 w 2077085"/>
                <a:gd name="connsiteY0" fmla="*/ 274153 h 1676233"/>
                <a:gd name="connsiteX1" fmla="*/ 1832609 w 2077085"/>
                <a:gd name="connsiteY1" fmla="*/ 307975 h 1676233"/>
                <a:gd name="connsiteX2" fmla="*/ 1842134 w 2077085"/>
                <a:gd name="connsiteY2" fmla="*/ 520700 h 1676233"/>
                <a:gd name="connsiteX3" fmla="*/ 2077085 w 2077085"/>
                <a:gd name="connsiteY3" fmla="*/ 517525 h 1676233"/>
                <a:gd name="connsiteX4" fmla="*/ 2016760 w 2077085"/>
                <a:gd name="connsiteY4" fmla="*/ 349250 h 1676233"/>
                <a:gd name="connsiteX5" fmla="*/ 1994535 w 2077085"/>
                <a:gd name="connsiteY5" fmla="*/ 196850 h 1676233"/>
                <a:gd name="connsiteX6" fmla="*/ 1927860 w 2077085"/>
                <a:gd name="connsiteY6" fmla="*/ 0 h 1676233"/>
                <a:gd name="connsiteX7" fmla="*/ 1203960 w 2077085"/>
                <a:gd name="connsiteY7" fmla="*/ 3174 h 1676233"/>
                <a:gd name="connsiteX8" fmla="*/ 1203960 w 2077085"/>
                <a:gd name="connsiteY8" fmla="*/ 273049 h 1676233"/>
                <a:gd name="connsiteX9" fmla="*/ 15903 w 2077085"/>
                <a:gd name="connsiteY9" fmla="*/ 279454 h 1676233"/>
                <a:gd name="connsiteX10" fmla="*/ 0 w 2077085"/>
                <a:gd name="connsiteY10" fmla="*/ 1676233 h 1676233"/>
                <a:gd name="connsiteX11" fmla="*/ 241190 w 2077085"/>
                <a:gd name="connsiteY11" fmla="*/ 1665632 h 1676233"/>
                <a:gd name="connsiteX12" fmla="*/ 251791 w 2077085"/>
                <a:gd name="connsiteY12" fmla="*/ 1085186 h 1676233"/>
                <a:gd name="connsiteX13" fmla="*/ 617551 w 2077085"/>
                <a:gd name="connsiteY13" fmla="*/ 1082536 h 1676233"/>
                <a:gd name="connsiteX14" fmla="*/ 622852 w 2077085"/>
                <a:gd name="connsiteY14" fmla="*/ 1387336 h 1676233"/>
                <a:gd name="connsiteX15" fmla="*/ 718268 w 2077085"/>
                <a:gd name="connsiteY15" fmla="*/ 1382035 h 1676233"/>
                <a:gd name="connsiteX16" fmla="*/ 718268 w 2077085"/>
                <a:gd name="connsiteY16" fmla="*/ 1281319 h 1676233"/>
                <a:gd name="connsiteX17" fmla="*/ 1428584 w 2077085"/>
                <a:gd name="connsiteY17" fmla="*/ 1291920 h 1676233"/>
                <a:gd name="connsiteX18" fmla="*/ 1420633 w 2077085"/>
                <a:gd name="connsiteY18" fmla="*/ 1082536 h 1676233"/>
                <a:gd name="connsiteX19" fmla="*/ 1417983 w 2077085"/>
                <a:gd name="connsiteY19" fmla="*/ 918209 h 1676233"/>
                <a:gd name="connsiteX20" fmla="*/ 1277510 w 2077085"/>
                <a:gd name="connsiteY20" fmla="*/ 912908 h 1676233"/>
                <a:gd name="connsiteX21" fmla="*/ 1280160 w 2077085"/>
                <a:gd name="connsiteY21" fmla="*/ 796289 h 1676233"/>
                <a:gd name="connsiteX22" fmla="*/ 1200647 w 2077085"/>
                <a:gd name="connsiteY22" fmla="*/ 793639 h 1676233"/>
                <a:gd name="connsiteX23" fmla="*/ 1200647 w 2077085"/>
                <a:gd name="connsiteY23" fmla="*/ 684971 h 1676233"/>
                <a:gd name="connsiteX24" fmla="*/ 1436536 w 2077085"/>
                <a:gd name="connsiteY24" fmla="*/ 684971 h 1676233"/>
                <a:gd name="connsiteX25" fmla="*/ 1428584 w 2077085"/>
                <a:gd name="connsiteY25" fmla="*/ 274153 h 1676233"/>
                <a:gd name="connsiteX0" fmla="*/ 1438109 w 2077085"/>
                <a:gd name="connsiteY0" fmla="*/ 309078 h 1676233"/>
                <a:gd name="connsiteX1" fmla="*/ 1832609 w 2077085"/>
                <a:gd name="connsiteY1" fmla="*/ 307975 h 1676233"/>
                <a:gd name="connsiteX2" fmla="*/ 1842134 w 2077085"/>
                <a:gd name="connsiteY2" fmla="*/ 520700 h 1676233"/>
                <a:gd name="connsiteX3" fmla="*/ 2077085 w 2077085"/>
                <a:gd name="connsiteY3" fmla="*/ 517525 h 1676233"/>
                <a:gd name="connsiteX4" fmla="*/ 2016760 w 2077085"/>
                <a:gd name="connsiteY4" fmla="*/ 349250 h 1676233"/>
                <a:gd name="connsiteX5" fmla="*/ 1994535 w 2077085"/>
                <a:gd name="connsiteY5" fmla="*/ 196850 h 1676233"/>
                <a:gd name="connsiteX6" fmla="*/ 1927860 w 2077085"/>
                <a:gd name="connsiteY6" fmla="*/ 0 h 1676233"/>
                <a:gd name="connsiteX7" fmla="*/ 1203960 w 2077085"/>
                <a:gd name="connsiteY7" fmla="*/ 3174 h 1676233"/>
                <a:gd name="connsiteX8" fmla="*/ 1203960 w 2077085"/>
                <a:gd name="connsiteY8" fmla="*/ 273049 h 1676233"/>
                <a:gd name="connsiteX9" fmla="*/ 15903 w 2077085"/>
                <a:gd name="connsiteY9" fmla="*/ 279454 h 1676233"/>
                <a:gd name="connsiteX10" fmla="*/ 0 w 2077085"/>
                <a:gd name="connsiteY10" fmla="*/ 1676233 h 1676233"/>
                <a:gd name="connsiteX11" fmla="*/ 241190 w 2077085"/>
                <a:gd name="connsiteY11" fmla="*/ 1665632 h 1676233"/>
                <a:gd name="connsiteX12" fmla="*/ 251791 w 2077085"/>
                <a:gd name="connsiteY12" fmla="*/ 1085186 h 1676233"/>
                <a:gd name="connsiteX13" fmla="*/ 617551 w 2077085"/>
                <a:gd name="connsiteY13" fmla="*/ 1082536 h 1676233"/>
                <a:gd name="connsiteX14" fmla="*/ 622852 w 2077085"/>
                <a:gd name="connsiteY14" fmla="*/ 1387336 h 1676233"/>
                <a:gd name="connsiteX15" fmla="*/ 718268 w 2077085"/>
                <a:gd name="connsiteY15" fmla="*/ 1382035 h 1676233"/>
                <a:gd name="connsiteX16" fmla="*/ 718268 w 2077085"/>
                <a:gd name="connsiteY16" fmla="*/ 1281319 h 1676233"/>
                <a:gd name="connsiteX17" fmla="*/ 1428584 w 2077085"/>
                <a:gd name="connsiteY17" fmla="*/ 1291920 h 1676233"/>
                <a:gd name="connsiteX18" fmla="*/ 1420633 w 2077085"/>
                <a:gd name="connsiteY18" fmla="*/ 1082536 h 1676233"/>
                <a:gd name="connsiteX19" fmla="*/ 1417983 w 2077085"/>
                <a:gd name="connsiteY19" fmla="*/ 918209 h 1676233"/>
                <a:gd name="connsiteX20" fmla="*/ 1277510 w 2077085"/>
                <a:gd name="connsiteY20" fmla="*/ 912908 h 1676233"/>
                <a:gd name="connsiteX21" fmla="*/ 1280160 w 2077085"/>
                <a:gd name="connsiteY21" fmla="*/ 796289 h 1676233"/>
                <a:gd name="connsiteX22" fmla="*/ 1200647 w 2077085"/>
                <a:gd name="connsiteY22" fmla="*/ 793639 h 1676233"/>
                <a:gd name="connsiteX23" fmla="*/ 1200647 w 2077085"/>
                <a:gd name="connsiteY23" fmla="*/ 684971 h 1676233"/>
                <a:gd name="connsiteX24" fmla="*/ 1436536 w 2077085"/>
                <a:gd name="connsiteY24" fmla="*/ 684971 h 1676233"/>
                <a:gd name="connsiteX25" fmla="*/ 1438109 w 2077085"/>
                <a:gd name="connsiteY25" fmla="*/ 309078 h 167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77085" h="1676233">
                  <a:moveTo>
                    <a:pt x="1438109" y="309078"/>
                  </a:moveTo>
                  <a:lnTo>
                    <a:pt x="1832609" y="307975"/>
                  </a:lnTo>
                  <a:lnTo>
                    <a:pt x="1842134" y="520700"/>
                  </a:lnTo>
                  <a:lnTo>
                    <a:pt x="2077085" y="517525"/>
                  </a:lnTo>
                  <a:lnTo>
                    <a:pt x="2016760" y="349250"/>
                  </a:lnTo>
                  <a:lnTo>
                    <a:pt x="1994535" y="196850"/>
                  </a:lnTo>
                  <a:lnTo>
                    <a:pt x="1927860" y="0"/>
                  </a:lnTo>
                  <a:lnTo>
                    <a:pt x="1203960" y="3174"/>
                  </a:lnTo>
                  <a:lnTo>
                    <a:pt x="1203960" y="273049"/>
                  </a:lnTo>
                  <a:lnTo>
                    <a:pt x="15903" y="279454"/>
                  </a:lnTo>
                  <a:lnTo>
                    <a:pt x="0" y="1676233"/>
                  </a:lnTo>
                  <a:lnTo>
                    <a:pt x="241190" y="1665632"/>
                  </a:lnTo>
                  <a:lnTo>
                    <a:pt x="251791" y="1085186"/>
                  </a:lnTo>
                  <a:lnTo>
                    <a:pt x="617551" y="1082536"/>
                  </a:lnTo>
                  <a:lnTo>
                    <a:pt x="622852" y="1387336"/>
                  </a:lnTo>
                  <a:lnTo>
                    <a:pt x="718268" y="1382035"/>
                  </a:lnTo>
                  <a:lnTo>
                    <a:pt x="718268" y="1281319"/>
                  </a:lnTo>
                  <a:lnTo>
                    <a:pt x="1428584" y="1291920"/>
                  </a:lnTo>
                  <a:lnTo>
                    <a:pt x="1420633" y="1082536"/>
                  </a:lnTo>
                  <a:cubicBezTo>
                    <a:pt x="1419750" y="1027760"/>
                    <a:pt x="1418866" y="972985"/>
                    <a:pt x="1417983" y="918209"/>
                  </a:cubicBezTo>
                  <a:lnTo>
                    <a:pt x="1277510" y="912908"/>
                  </a:lnTo>
                  <a:cubicBezTo>
                    <a:pt x="1278393" y="874035"/>
                    <a:pt x="1279277" y="835162"/>
                    <a:pt x="1280160" y="796289"/>
                  </a:cubicBezTo>
                  <a:lnTo>
                    <a:pt x="1200647" y="793639"/>
                  </a:lnTo>
                  <a:lnTo>
                    <a:pt x="1200647" y="684971"/>
                  </a:lnTo>
                  <a:lnTo>
                    <a:pt x="1436536" y="684971"/>
                  </a:lnTo>
                  <a:cubicBezTo>
                    <a:pt x="1437060" y="559673"/>
                    <a:pt x="1437585" y="434376"/>
                    <a:pt x="1438109" y="309078"/>
                  </a:cubicBezTo>
                  <a:close/>
                </a:path>
              </a:pathLst>
            </a:custGeom>
            <a:solidFill>
              <a:srgbClr val="92D050">
                <a:alpha val="30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>
                  <a:srgbClr val="000000"/>
                </a:buClr>
              </a:pPr>
              <a:endParaRPr lang="en-US" sz="1400" kern="0" dirty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4198422" y="1599699"/>
            <a:ext cx="2743200" cy="3320716"/>
          </a:xfrm>
          <a:custGeom>
            <a:avLst/>
            <a:gdLst>
              <a:gd name="connsiteX0" fmla="*/ 0 w 2743200"/>
              <a:gd name="connsiteY0" fmla="*/ 998621 h 3320716"/>
              <a:gd name="connsiteX1" fmla="*/ 0 w 2743200"/>
              <a:gd name="connsiteY1" fmla="*/ 1323474 h 3320716"/>
              <a:gd name="connsiteX2" fmla="*/ 360947 w 2743200"/>
              <a:gd name="connsiteY2" fmla="*/ 1636295 h 3320716"/>
              <a:gd name="connsiteX3" fmla="*/ 240632 w 2743200"/>
              <a:gd name="connsiteY3" fmla="*/ 1925052 h 3320716"/>
              <a:gd name="connsiteX4" fmla="*/ 517358 w 2743200"/>
              <a:gd name="connsiteY4" fmla="*/ 1913021 h 3320716"/>
              <a:gd name="connsiteX5" fmla="*/ 493295 w 2743200"/>
              <a:gd name="connsiteY5" fmla="*/ 2069431 h 3320716"/>
              <a:gd name="connsiteX6" fmla="*/ 950495 w 2743200"/>
              <a:gd name="connsiteY6" fmla="*/ 2057400 h 3320716"/>
              <a:gd name="connsiteX7" fmla="*/ 1371600 w 2743200"/>
              <a:gd name="connsiteY7" fmla="*/ 2695074 h 3320716"/>
              <a:gd name="connsiteX8" fmla="*/ 1347537 w 2743200"/>
              <a:gd name="connsiteY8" fmla="*/ 3320716 h 3320716"/>
              <a:gd name="connsiteX9" fmla="*/ 2189747 w 2743200"/>
              <a:gd name="connsiteY9" fmla="*/ 3031958 h 3320716"/>
              <a:gd name="connsiteX10" fmla="*/ 2153653 w 2743200"/>
              <a:gd name="connsiteY10" fmla="*/ 2502568 h 3320716"/>
              <a:gd name="connsiteX11" fmla="*/ 2743200 w 2743200"/>
              <a:gd name="connsiteY11" fmla="*/ 2273968 h 3320716"/>
              <a:gd name="connsiteX12" fmla="*/ 2213811 w 2743200"/>
              <a:gd name="connsiteY12" fmla="*/ 1455821 h 3320716"/>
              <a:gd name="connsiteX13" fmla="*/ 1744579 w 2743200"/>
              <a:gd name="connsiteY13" fmla="*/ 1491916 h 3320716"/>
              <a:gd name="connsiteX14" fmla="*/ 1347537 w 2743200"/>
              <a:gd name="connsiteY14" fmla="*/ 685800 h 3320716"/>
              <a:gd name="connsiteX15" fmla="*/ 1323474 w 2743200"/>
              <a:gd name="connsiteY15" fmla="*/ 204537 h 3320716"/>
              <a:gd name="connsiteX16" fmla="*/ 1058779 w 2743200"/>
              <a:gd name="connsiteY16" fmla="*/ 216568 h 3320716"/>
              <a:gd name="connsiteX17" fmla="*/ 1058779 w 2743200"/>
              <a:gd name="connsiteY17" fmla="*/ 0 h 3320716"/>
              <a:gd name="connsiteX18" fmla="*/ 709863 w 2743200"/>
              <a:gd name="connsiteY18" fmla="*/ 0 h 3320716"/>
              <a:gd name="connsiteX19" fmla="*/ 709863 w 2743200"/>
              <a:gd name="connsiteY19" fmla="*/ 409074 h 3320716"/>
              <a:gd name="connsiteX20" fmla="*/ 481263 w 2743200"/>
              <a:gd name="connsiteY20" fmla="*/ 421105 h 3320716"/>
              <a:gd name="connsiteX21" fmla="*/ 481263 w 2743200"/>
              <a:gd name="connsiteY21" fmla="*/ 469231 h 3320716"/>
              <a:gd name="connsiteX22" fmla="*/ 541421 w 2743200"/>
              <a:gd name="connsiteY22" fmla="*/ 481263 h 3320716"/>
              <a:gd name="connsiteX23" fmla="*/ 541421 w 2743200"/>
              <a:gd name="connsiteY23" fmla="*/ 601579 h 3320716"/>
              <a:gd name="connsiteX24" fmla="*/ 697832 w 2743200"/>
              <a:gd name="connsiteY24" fmla="*/ 601579 h 3320716"/>
              <a:gd name="connsiteX25" fmla="*/ 697832 w 2743200"/>
              <a:gd name="connsiteY25" fmla="*/ 1010652 h 3320716"/>
              <a:gd name="connsiteX26" fmla="*/ 0 w 2743200"/>
              <a:gd name="connsiteY26" fmla="*/ 998621 h 332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43200" h="3320716">
                <a:moveTo>
                  <a:pt x="0" y="998621"/>
                </a:moveTo>
                <a:lnTo>
                  <a:pt x="0" y="1323474"/>
                </a:lnTo>
                <a:lnTo>
                  <a:pt x="360947" y="1636295"/>
                </a:lnTo>
                <a:lnTo>
                  <a:pt x="240632" y="1925052"/>
                </a:lnTo>
                <a:lnTo>
                  <a:pt x="517358" y="1913021"/>
                </a:lnTo>
                <a:lnTo>
                  <a:pt x="493295" y="2069431"/>
                </a:lnTo>
                <a:lnTo>
                  <a:pt x="950495" y="2057400"/>
                </a:lnTo>
                <a:lnTo>
                  <a:pt x="1371600" y="2695074"/>
                </a:lnTo>
                <a:lnTo>
                  <a:pt x="1347537" y="3320716"/>
                </a:lnTo>
                <a:lnTo>
                  <a:pt x="2189747" y="3031958"/>
                </a:lnTo>
                <a:lnTo>
                  <a:pt x="2153653" y="2502568"/>
                </a:lnTo>
                <a:lnTo>
                  <a:pt x="2743200" y="2273968"/>
                </a:lnTo>
                <a:lnTo>
                  <a:pt x="2213811" y="1455821"/>
                </a:lnTo>
                <a:lnTo>
                  <a:pt x="1744579" y="1491916"/>
                </a:lnTo>
                <a:lnTo>
                  <a:pt x="1347537" y="685800"/>
                </a:lnTo>
                <a:lnTo>
                  <a:pt x="1323474" y="204537"/>
                </a:lnTo>
                <a:lnTo>
                  <a:pt x="1058779" y="216568"/>
                </a:lnTo>
                <a:lnTo>
                  <a:pt x="1058779" y="0"/>
                </a:lnTo>
                <a:lnTo>
                  <a:pt x="709863" y="0"/>
                </a:lnTo>
                <a:lnTo>
                  <a:pt x="709863" y="409074"/>
                </a:lnTo>
                <a:lnTo>
                  <a:pt x="481263" y="421105"/>
                </a:lnTo>
                <a:lnTo>
                  <a:pt x="481263" y="469231"/>
                </a:lnTo>
                <a:lnTo>
                  <a:pt x="541421" y="481263"/>
                </a:lnTo>
                <a:lnTo>
                  <a:pt x="541421" y="601579"/>
                </a:lnTo>
                <a:lnTo>
                  <a:pt x="697832" y="601579"/>
                </a:lnTo>
                <a:lnTo>
                  <a:pt x="697832" y="1010652"/>
                </a:lnTo>
                <a:lnTo>
                  <a:pt x="0" y="998621"/>
                </a:lnTo>
                <a:close/>
              </a:path>
            </a:pathLst>
          </a:custGeom>
          <a:solidFill>
            <a:srgbClr val="C0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66800" y="209550"/>
            <a:ext cx="0" cy="114300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" y="1276350"/>
            <a:ext cx="1371600" cy="15240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756612" y="1428750"/>
            <a:ext cx="834189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590800" y="1276350"/>
            <a:ext cx="228600" cy="15240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819400" y="895350"/>
            <a:ext cx="76200" cy="38100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57500" y="895350"/>
            <a:ext cx="586740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444241" y="895350"/>
            <a:ext cx="411481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855723" y="742950"/>
            <a:ext cx="106678" cy="15240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62400" y="209550"/>
            <a:ext cx="0" cy="53340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55722" y="895350"/>
            <a:ext cx="182879" cy="19050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85800" y="323850"/>
            <a:ext cx="564025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r>
              <a:rPr lang="en-US" sz="1000" kern="0" dirty="0">
                <a:solidFill>
                  <a:srgbClr val="000000"/>
                </a:solidFill>
                <a:latin typeface="Arial"/>
                <a:sym typeface="Arial"/>
              </a:rPr>
              <a:t>101</a:t>
            </a:r>
          </a:p>
        </p:txBody>
      </p:sp>
      <p:sp>
        <p:nvSpPr>
          <p:cNvPr id="42" name="Oval 41"/>
          <p:cNvSpPr/>
          <p:nvPr/>
        </p:nvSpPr>
        <p:spPr>
          <a:xfrm>
            <a:off x="1528010" y="1245704"/>
            <a:ext cx="60558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r>
              <a:rPr lang="en-US" sz="1000" kern="0" dirty="0">
                <a:solidFill>
                  <a:srgbClr val="000000"/>
                </a:solidFill>
                <a:latin typeface="Arial"/>
                <a:sym typeface="Arial"/>
              </a:rPr>
              <a:t>202</a:t>
            </a:r>
          </a:p>
        </p:txBody>
      </p:sp>
      <p:sp>
        <p:nvSpPr>
          <p:cNvPr id="43" name="Oval 42"/>
          <p:cNvSpPr/>
          <p:nvPr/>
        </p:nvSpPr>
        <p:spPr>
          <a:xfrm>
            <a:off x="4284465" y="553453"/>
            <a:ext cx="544594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r>
              <a:rPr lang="en-US" sz="1000" kern="0" dirty="0">
                <a:solidFill>
                  <a:srgbClr val="000000"/>
                </a:solidFill>
                <a:latin typeface="Arial"/>
                <a:sym typeface="Arial"/>
              </a:rPr>
              <a:t>24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4038601" y="819151"/>
            <a:ext cx="335282" cy="17094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53217" y="2279362"/>
            <a:ext cx="9906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</a:pPr>
            <a:r>
              <a:rPr lang="en-US" sz="16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2023:</a:t>
            </a:r>
          </a:p>
          <a:p>
            <a:pPr algn="ctr" defTabSz="914378">
              <a:buClr>
                <a:srgbClr val="000000"/>
              </a:buClr>
            </a:pPr>
            <a:r>
              <a:rPr lang="en-US" sz="16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197,028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030FD4-4DA4-40A5-AF97-24F3C58BECE9}"/>
              </a:ext>
            </a:extLst>
          </p:cNvPr>
          <p:cNvSpPr/>
          <p:nvPr/>
        </p:nvSpPr>
        <p:spPr>
          <a:xfrm>
            <a:off x="4453217" y="2387085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A1C6C0-F6BA-4402-8888-BFEF6EB8218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86795" y="4718785"/>
            <a:ext cx="457205" cy="273844"/>
          </a:xfrm>
        </p:spPr>
        <p:txBody>
          <a:bodyPr/>
          <a:lstStyle/>
          <a:p>
            <a:pPr defTabSz="914378">
              <a:buClr>
                <a:srgbClr val="000000"/>
              </a:buClr>
            </a:pPr>
            <a:fld id="{00000000-1234-1234-1234-123412341234}" type="slidenum">
              <a:rPr lang="en-US" kern="0">
                <a:solidFill>
                  <a:srgbClr val="000000"/>
                </a:solidFill>
              </a:rPr>
              <a:pPr defTabSz="914378">
                <a:buClr>
                  <a:srgbClr val="000000"/>
                </a:buClr>
              </a:pPr>
              <a:t>9</a:t>
            </a:fld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44526"/>
      </p:ext>
    </p:extLst>
  </p:cSld>
  <p:clrMapOvr>
    <a:masterClrMapping/>
  </p:clrMapOvr>
</p:sld>
</file>

<file path=ppt/theme/theme1.xml><?xml version="1.0" encoding="utf-8"?>
<a:theme xmlns:a="http://schemas.openxmlformats.org/drawingml/2006/main" name="TOQ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TOQC</Template>
  <TotalTime>16222</TotalTime>
  <Words>2499</Words>
  <Application>Microsoft Office PowerPoint</Application>
  <PresentationFormat>On-screen Show (16:9)</PresentationFormat>
  <Paragraphs>766</Paragraphs>
  <Slides>57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Arial</vt:lpstr>
      <vt:lpstr>Bahnschrift</vt:lpstr>
      <vt:lpstr>Calibri</vt:lpstr>
      <vt:lpstr>Cambria</vt:lpstr>
      <vt:lpstr>Garamond</vt:lpstr>
      <vt:lpstr>NB International Pro</vt:lpstr>
      <vt:lpstr>PT Serif</vt:lpstr>
      <vt:lpstr>Trajan Pro</vt:lpstr>
      <vt:lpstr>Tw Cen MT Condensed</vt:lpstr>
      <vt:lpstr>Wingdings</vt:lpstr>
      <vt:lpstr>TOQC</vt:lpstr>
      <vt:lpstr>Updating Development  Impact Fees</vt:lpstr>
      <vt:lpstr>Purpose of Presentation</vt:lpstr>
      <vt:lpstr>1.  Review Meeting #1 Follow Up Items</vt:lpstr>
      <vt:lpstr>PowerPoint Presentation</vt:lpstr>
      <vt:lpstr>PowerPoint Presentation</vt:lpstr>
      <vt:lpstr>PowerPoint Presentation</vt:lpstr>
      <vt:lpstr>Streets IIP:  $196.8M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Streets IIP: $196.8M</vt:lpstr>
      <vt:lpstr>Streets IIP: $196.8M (continued)</vt:lpstr>
      <vt:lpstr>Streets IIP: $196.8M (continued)</vt:lpstr>
      <vt:lpstr>Streets IIP: $196.8M (concluded)</vt:lpstr>
      <vt:lpstr>PowerPoint Presentation</vt:lpstr>
      <vt:lpstr>PowerPoint Presentation</vt:lpstr>
      <vt:lpstr>Parks IIP:  $295.0M </vt:lpstr>
      <vt:lpstr>Parks IIP: $295.0M</vt:lpstr>
      <vt:lpstr>Trails IIP:  $11.5M </vt:lpstr>
      <vt:lpstr>Trails IIP: $11.5M</vt:lpstr>
      <vt:lpstr>PowerPoint Presentation</vt:lpstr>
      <vt:lpstr>Total IIPs: $715.3M </vt:lpstr>
      <vt:lpstr>PowerPoint Presentation</vt:lpstr>
      <vt:lpstr>PowerPoint Presentation</vt:lpstr>
      <vt:lpstr>PowerPoint Presentation</vt:lpstr>
      <vt:lpstr>QC’s Dedicated 2% Construction Sales Tax</vt:lpstr>
      <vt:lpstr>QC’s Dedicated 2% Sales Tax Reduces Impact Fees</vt:lpstr>
      <vt:lpstr>2% Construction Sales Tax Projections </vt:lpstr>
      <vt:lpstr>Dedicated 2% Construction Sales Tax 10-Year Estimate:  ~$145M </vt:lpstr>
      <vt:lpstr>PowerPoint Presentation</vt:lpstr>
      <vt:lpstr>Example: Fire Development Impact Fee Calculation </vt:lpstr>
      <vt:lpstr>Example: Fire Development Impact Fee Calculation </vt:lpstr>
      <vt:lpstr>Example: Fire Development Impact Fee Calculation </vt:lpstr>
      <vt:lpstr>Example: Fire Development Impact Fee Calculation </vt:lpstr>
      <vt:lpstr>Example: Fire Development Impact Fee Calculation </vt:lpstr>
      <vt:lpstr>Example: Fire Development Impact Fee Calculation </vt:lpstr>
      <vt:lpstr>Example: Fire Development Impact Fee Calculation </vt:lpstr>
      <vt:lpstr>PowerPoint Presentation</vt:lpstr>
      <vt:lpstr>Proposed Calendar Step 1: LUA and IIP Approval </vt:lpstr>
      <vt:lpstr>Focus Group Meeting Agenda Calendar </vt:lpstr>
      <vt:lpstr>PowerPoint Presentation</vt:lpstr>
    </vt:vector>
  </TitlesOfParts>
  <Company>Town of Queen Creek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Queen Creek Fire Department</dc:title>
  <dc:creator>angie.white</dc:creator>
  <cp:lastModifiedBy>Mindy Corpstein</cp:lastModifiedBy>
  <cp:revision>2423</cp:revision>
  <cp:lastPrinted>2019-03-19T22:25:50Z</cp:lastPrinted>
  <dcterms:created xsi:type="dcterms:W3CDTF">2011-11-07T23:55:38Z</dcterms:created>
  <dcterms:modified xsi:type="dcterms:W3CDTF">2024-05-14T00:03:22Z</dcterms:modified>
</cp:coreProperties>
</file>